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81813" cy="100155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98" d="100"/>
          <a:sy n="98" d="100"/>
        </p:scale>
        <p:origin x="-816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6AA85-7921-4AC2-AF6F-DA40CFB41ECB}" type="datetimeFigureOut">
              <a:rPr lang="it-IT" smtClean="0"/>
              <a:pPr/>
              <a:t>30/05/2012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DADBCF-5733-45C6-B1D0-891E9154EA0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584" y="1"/>
            <a:ext cx="7772400" cy="404663"/>
          </a:xfrm>
        </p:spPr>
        <p:txBody>
          <a:bodyPr>
            <a:normAutofit/>
          </a:bodyPr>
          <a:lstStyle/>
          <a:p>
            <a:r>
              <a:rPr lang="it-IT" sz="1600" b="1" dirty="0" smtClean="0"/>
              <a:t>Foglio di Lavoro Ricerca e Pianificazione d’Area</a:t>
            </a:r>
            <a:endParaRPr lang="it-IT" sz="1600" b="1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23528" y="476672"/>
            <a:ext cx="83529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 smtClean="0"/>
              <a:t>SCOPO:</a:t>
            </a:r>
            <a:r>
              <a:rPr lang="it-IT" sz="1050" dirty="0" smtClean="0"/>
              <a:t> Il Foglio di Lavoro d’Area è uno strumento utilizzato per supportare il processo di Ricerca e Pianificazione d’Area, in particolare i punti 1 e 2 di questo processo. Usare il foglio di lavoro per raccogliere, analizzare e fare brainstorming su informazioni basilari raccolte nell’Area.</a:t>
            </a:r>
          </a:p>
          <a:p>
            <a:r>
              <a:rPr lang="it-IT" sz="1050" dirty="0" smtClean="0"/>
              <a:t>Passaggi chiave dello strumento ricerca e pianificazione d’Area: </a:t>
            </a:r>
          </a:p>
          <a:p>
            <a:r>
              <a:rPr lang="it-IT" sz="1050" dirty="0" smtClean="0"/>
              <a:t>1. Raccogliere informazioni ed elencare argomenti 2. Sviluppare e dare priorità agli obiettivi 3. Fare brainstorming e dare priorità agli approcci 4. Sviluppare e mantenere un piano d’azione</a:t>
            </a:r>
            <a:endParaRPr lang="it-IT" sz="1050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72010" y="1268760"/>
          <a:ext cx="8964486" cy="5684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162"/>
                <a:gridCol w="2988162"/>
                <a:gridCol w="2988162"/>
              </a:tblGrid>
              <a:tr h="1434776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Raccogliere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Utilizzare le categorie sottostanti per riassumere le informazioni basilari (andamenti statistici, input/feedback,</a:t>
                      </a:r>
                      <a:r>
                        <a:rPr lang="it-IT" sz="1050" b="0" dirty="0" err="1" smtClean="0">
                          <a:solidFill>
                            <a:schemeClr val="tx1"/>
                          </a:solidFill>
                        </a:rPr>
                        <a:t>etc…</a:t>
                      </a: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) raccolte  nello Scanning d’Area.</a:t>
                      </a:r>
                    </a:p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Analizzare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Esaminare le informazioni e chiedersi “Cosa ci stanno dicendo?”.</a:t>
                      </a:r>
                      <a:r>
                        <a:rPr lang="it-IT" sz="1050" b="0" baseline="0" dirty="0" smtClean="0">
                          <a:solidFill>
                            <a:schemeClr val="tx1"/>
                          </a:solidFill>
                        </a:rPr>
                        <a:t> “Cosa possiamo imparare riguardo l’efficacia della nostra Area?”. Stilare dei punti riguardanti i possibili argomenti che potrebbero essere presi in considerazione nella pianificazione.</a:t>
                      </a:r>
                      <a:endParaRPr lang="it-IT" sz="105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Azione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Per ogni argomento effettuare il Brainstorming e</a:t>
                      </a:r>
                      <a:r>
                        <a:rPr lang="it-IT" sz="105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individuare un obiettivo raggiungibile nella Pianificazione d’Area, individuare uno o due approcci per raggiungere</a:t>
                      </a:r>
                      <a:r>
                        <a:rPr lang="it-IT" sz="1050" b="0" baseline="0" dirty="0" smtClean="0">
                          <a:solidFill>
                            <a:schemeClr val="tx1"/>
                          </a:solidFill>
                        </a:rPr>
                        <a:t> l’obiettivo.</a:t>
                      </a:r>
                      <a:endParaRPr lang="it-IT" sz="105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it-IT" sz="1400" dirty="0"/>
                    </a:p>
                  </a:txBody>
                  <a:tcPr/>
                </a:tc>
              </a:tr>
              <a:tr h="354996">
                <a:tc>
                  <a:txBody>
                    <a:bodyPr/>
                    <a:lstStyle/>
                    <a:p>
                      <a:r>
                        <a:rPr lang="it-IT" sz="1200" b="1" dirty="0" smtClean="0"/>
                        <a:t>All’interno della fratellanza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87491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Profilo dei membri e dei membri potenziali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87491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Sfide e necessità del gruppo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64989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Partecipazione dei membri/ Interesse per il servizio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887491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L’efficacia</a:t>
                      </a:r>
                      <a:r>
                        <a:rPr lang="it-IT" sz="1200" b="1" baseline="0" dirty="0" smtClean="0"/>
                        <a:t> dei servizi dell’Area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07505" y="116630"/>
          <a:ext cx="8928990" cy="6624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/>
                <a:gridCol w="2976330"/>
                <a:gridCol w="2976330"/>
              </a:tblGrid>
              <a:tr h="1022737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Domande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</a:rPr>
                        <a:t> per i Servizi dell’Area</a:t>
                      </a:r>
                    </a:p>
                    <a:p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99022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Efficacia delle attività dell’Area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99022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Risorse umane e finanziarie dell’Area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98631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Comunicazione</a:t>
                      </a:r>
                      <a:r>
                        <a:rPr lang="it-IT" sz="1200" b="1" baseline="0" dirty="0" smtClean="0"/>
                        <a:t> e supporto dell’Area</a:t>
                      </a:r>
                    </a:p>
                    <a:p>
                      <a:pPr algn="ctr"/>
                      <a:r>
                        <a:rPr lang="it-IT" sz="1200" b="1" baseline="0" dirty="0" smtClean="0"/>
                        <a:t>(con gli altri settori del sistema di servizio di NA)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</a:p>
                    <a:p>
                      <a:r>
                        <a:rPr lang="it-IT" sz="1050" b="1" baseline="0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99022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Altro: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206303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Altro: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07505" y="116630"/>
          <a:ext cx="8928990" cy="6609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/>
                <a:gridCol w="2976330"/>
                <a:gridCol w="2976330"/>
              </a:tblGrid>
              <a:tr h="1112608">
                <a:tc>
                  <a:txBody>
                    <a:bodyPr/>
                    <a:lstStyle/>
                    <a:p>
                      <a:pPr algn="ctr"/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Raccogliere</a:t>
                      </a:r>
                    </a:p>
                    <a:p>
                      <a:pPr algn="ctr"/>
                      <a:r>
                        <a:rPr lang="it-IT" sz="1050" b="1" dirty="0" smtClean="0">
                          <a:solidFill>
                            <a:schemeClr val="tx1"/>
                          </a:solidFill>
                        </a:rPr>
                        <a:t>Utilizzare le categorie sottostanti per riassumere le informazioni chiave (andamenti statistici, input/feedback,</a:t>
                      </a:r>
                      <a:r>
                        <a:rPr lang="it-IT" sz="1050" b="1" dirty="0" err="1" smtClean="0">
                          <a:solidFill>
                            <a:schemeClr val="tx1"/>
                          </a:solidFill>
                        </a:rPr>
                        <a:t>etc…</a:t>
                      </a:r>
                      <a:r>
                        <a:rPr lang="it-IT" sz="1050" b="1" dirty="0" smtClean="0">
                          <a:solidFill>
                            <a:schemeClr val="tx1"/>
                          </a:solidFill>
                        </a:rPr>
                        <a:t>) raccolte  nello Scanning dell’Area.</a:t>
                      </a:r>
                      <a:endParaRPr lang="it-IT" sz="105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Analizzare</a:t>
                      </a:r>
                    </a:p>
                    <a:p>
                      <a:pPr algn="ctr"/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Esaminare le informazioni e chiedersi “Cosa ci stanno dicendo?”</a:t>
                      </a:r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 “Cosa possiamo imparare riguardo l’efficacia della nostra Area?” Stila dei punti sui possibili argomenti che potrebbero essere presi in considerazione nella pianificazione.</a:t>
                      </a:r>
                      <a:endParaRPr lang="it-IT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Azione</a:t>
                      </a:r>
                    </a:p>
                    <a:p>
                      <a:pPr algn="ctr"/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Per ogni argomento effettuare il Brainstorming e</a:t>
                      </a:r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individuare un obiettivo raggiungibile nella Pianificazione dell’Area, individuare uno o due approcci per raggiungere</a:t>
                      </a:r>
                      <a:r>
                        <a:rPr lang="it-IT" sz="1050" baseline="0" dirty="0" smtClean="0">
                          <a:solidFill>
                            <a:schemeClr val="tx1"/>
                          </a:solidFill>
                        </a:rPr>
                        <a:t> quell’obiettivo.</a:t>
                      </a:r>
                      <a:endParaRPr lang="it-IT" sz="105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7554">
                <a:tc>
                  <a:txBody>
                    <a:bodyPr/>
                    <a:lstStyle/>
                    <a:p>
                      <a:r>
                        <a:rPr lang="it-IT" sz="1200" b="1" dirty="0" smtClean="0"/>
                        <a:t>All’esterno della fratellanza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186771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Professionisti</a:t>
                      </a:r>
                    </a:p>
                    <a:p>
                      <a:pPr algn="ctr"/>
                      <a:r>
                        <a:rPr lang="it-IT" sz="1050" dirty="0" smtClean="0"/>
                        <a:t>(medici, professionisti del trattamento, </a:t>
                      </a:r>
                      <a:r>
                        <a:rPr lang="it-IT" sz="1050" dirty="0" err="1" smtClean="0"/>
                        <a:t>etc…</a:t>
                      </a:r>
                      <a:r>
                        <a:rPr lang="it-IT" sz="1050" dirty="0" smtClean="0"/>
                        <a:t>)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76300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Sistema giudiziario e legale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53664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Società</a:t>
                      </a:r>
                      <a:endParaRPr lang="it-IT" b="1" dirty="0" smtClean="0"/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953664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Agenti e Agenzie governative</a:t>
                      </a:r>
                      <a:endParaRPr lang="it-IT" b="1" dirty="0" smtClean="0"/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060265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Istituzioni</a:t>
                      </a:r>
                      <a:r>
                        <a:rPr lang="it-IT" sz="1200" b="1" baseline="0" dirty="0" smtClean="0"/>
                        <a:t> carcerarie</a:t>
                      </a:r>
                    </a:p>
                    <a:p>
                      <a:pPr algn="l"/>
                      <a:r>
                        <a:rPr lang="it-IT" sz="1050" b="1" baseline="0" dirty="0" smtClean="0"/>
                        <a:t>°</a:t>
                      </a:r>
                    </a:p>
                    <a:p>
                      <a:pPr algn="l"/>
                      <a:r>
                        <a:rPr lang="it-IT" sz="1050" b="1" baseline="0" dirty="0" smtClean="0"/>
                        <a:t>°</a:t>
                      </a:r>
                    </a:p>
                    <a:p>
                      <a:pPr algn="l"/>
                      <a:r>
                        <a:rPr lang="it-IT" sz="1050" b="1" baseline="0" dirty="0" smtClean="0"/>
                        <a:t>°</a:t>
                      </a:r>
                    </a:p>
                    <a:p>
                      <a:pPr algn="l"/>
                      <a:r>
                        <a:rPr lang="it-IT" sz="1050" b="1" baseline="0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107505" y="116630"/>
          <a:ext cx="8856984" cy="4575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886586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solidFill>
                            <a:schemeClr val="tx1"/>
                          </a:solidFill>
                        </a:rPr>
                        <a:t>Organizzazioni Professionali</a:t>
                      </a:r>
                    </a:p>
                    <a:p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</a:p>
                    <a:p>
                      <a:r>
                        <a:rPr lang="it-IT" sz="1050" dirty="0" smtClean="0">
                          <a:solidFill>
                            <a:schemeClr val="tx1"/>
                          </a:solidFill>
                        </a:rPr>
                        <a:t>°</a:t>
                      </a:r>
                      <a:endParaRPr lang="it-IT" sz="105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886586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Media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86586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Comunità religiose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86586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Altro: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918152"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Altro: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</a:p>
                    <a:p>
                      <a:r>
                        <a:rPr lang="it-IT" sz="1050" b="1" dirty="0" smtClean="0"/>
                        <a:t>°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79512" y="4797153"/>
            <a:ext cx="8964488" cy="89255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it-IT" sz="1600" b="1" dirty="0" smtClean="0"/>
              <a:t>Esempi di metodi per raccogliere informazioni</a:t>
            </a:r>
          </a:p>
          <a:p>
            <a:pPr>
              <a:buFont typeface="Wingdings" pitchFamily="2" charset="2"/>
              <a:buChar char="§"/>
            </a:pPr>
            <a:endParaRPr lang="it-IT" dirty="0" smtClean="0"/>
          </a:p>
          <a:p>
            <a:pPr>
              <a:buFont typeface="Wingdings" pitchFamily="2" charset="2"/>
              <a:buChar char="§"/>
            </a:pP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23528" y="5445224"/>
            <a:ext cx="3312368" cy="73866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sz="1400" dirty="0" smtClean="0"/>
              <a:t>Inventario d’Area    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Indagini 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Forum</a:t>
            </a:r>
          </a:p>
          <a:p>
            <a:pPr>
              <a:buFont typeface="Wingdings" pitchFamily="2" charset="2"/>
              <a:buChar char="§"/>
            </a:pPr>
            <a:endParaRPr lang="it-IT" sz="1400" dirty="0" smtClean="0"/>
          </a:p>
          <a:p>
            <a:pPr>
              <a:buFont typeface="Wingdings" pitchFamily="2" charset="2"/>
              <a:buChar char="§"/>
            </a:pPr>
            <a:endParaRPr lang="it-IT" sz="1100" dirty="0" smtClean="0"/>
          </a:p>
        </p:txBody>
      </p:sp>
      <p:sp>
        <p:nvSpPr>
          <p:cNvPr id="9" name="CasellaDiTesto 8"/>
          <p:cNvSpPr txBox="1"/>
          <p:nvPr/>
        </p:nvSpPr>
        <p:spPr>
          <a:xfrm>
            <a:off x="4211960" y="5445224"/>
            <a:ext cx="4680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it-IT" sz="1400" dirty="0" smtClean="0"/>
              <a:t>Forum di discussione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Studi esterni,  rapporti, articoli, siti internet</a:t>
            </a:r>
          </a:p>
          <a:p>
            <a:pPr>
              <a:buFont typeface="Wingdings" pitchFamily="2" charset="2"/>
              <a:buChar char="§"/>
            </a:pPr>
            <a:r>
              <a:rPr lang="it-IT" sz="1400" dirty="0" smtClean="0"/>
              <a:t>Valutazione dei servizi d’Area da parte dei servitori di fiducia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471</Words>
  <Application>Microsoft Office PowerPoint</Application>
  <PresentationFormat>Presentazione su schermo (4:3)</PresentationFormat>
  <Paragraphs>127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Foglio di Lavoro Ricerca e Pianificazione d’Area</vt:lpstr>
      <vt:lpstr>Diapositiva 2</vt:lpstr>
      <vt:lpstr>Diapositiva 3</vt:lpstr>
      <vt:lpstr>Diapositiva 4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Foglio di Lavoro dell’Area Scan</dc:title>
  <dc:creator>Louisa</dc:creator>
  <cp:lastModifiedBy>Domenico Rinaldi</cp:lastModifiedBy>
  <cp:revision>19</cp:revision>
  <dcterms:created xsi:type="dcterms:W3CDTF">2010-07-26T13:05:20Z</dcterms:created>
  <dcterms:modified xsi:type="dcterms:W3CDTF">2012-05-30T08:38:12Z</dcterms:modified>
</cp:coreProperties>
</file>