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81813" cy="100155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54" autoAdjust="0"/>
  </p:normalViewPr>
  <p:slideViewPr>
    <p:cSldViewPr>
      <p:cViewPr>
        <p:scale>
          <a:sx n="100" d="100"/>
          <a:sy n="100" d="100"/>
        </p:scale>
        <p:origin x="-29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50FFC-CA16-401C-B660-379DEDF87327}" type="datetimeFigureOut">
              <a:rPr lang="it-IT" smtClean="0"/>
              <a:pPr/>
              <a:t>04/05/2015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757738"/>
            <a:ext cx="5505450" cy="4506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F9719-AEE5-42D8-AA61-7DDB92EAC5D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3F0AA-6F33-4B36-BCF8-7C3AAAD4786F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2603-48E9-49CA-B376-BFF68137BE87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C24A0-7D58-42E3-B913-4B723105DD59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C7F10-BA2E-4761-8B85-F3844C5723EE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C1344-03DD-4A67-A11A-A8DE824B9EB6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4CFB4-5E7E-4222-BF54-8B2F0A168028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705-E696-4A74-A4C1-8F616FA5D482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9E03-845D-4838-8193-C25277CEAF6B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8742-045A-4232-998F-14F82147BCE7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64907-E223-4955-965D-083DCCB16C8E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7571C-E0FA-46F0-86DD-CF3816C5327F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DD5F-B161-4CC0-906B-7333FBE17863}" type="datetime1">
              <a:rPr lang="it-IT" smtClean="0"/>
              <a:pPr/>
              <a:t>04/05/2015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A69B2-F367-409C-A62C-AF9B83431A2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55776" y="1268760"/>
            <a:ext cx="6372200" cy="12241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L’Importanza dello SCANNING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tx1"/>
                </a:solidFill>
              </a:rPr>
              <a:t>Conferenza dei Servizi Mondiali</a:t>
            </a:r>
          </a:p>
          <a:p>
            <a:r>
              <a:rPr lang="it-IT" b="1" dirty="0" smtClean="0">
                <a:solidFill>
                  <a:schemeClr val="tx1"/>
                </a:solidFill>
              </a:rPr>
              <a:t>Aprile 2010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4" name="Immagine 3" descr="tes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2719658" cy="2155329"/>
          </a:xfrm>
          <a:prstGeom prst="rect">
            <a:avLst/>
          </a:prstGeom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L'importanza dello Scanning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Fanno i Leader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/>
          </a:p>
        </p:txBody>
      </p:sp>
      <p:sp>
        <p:nvSpPr>
          <p:cNvPr id="5" name="Stella a 12 punte 4"/>
          <p:cNvSpPr/>
          <p:nvPr/>
        </p:nvSpPr>
        <p:spPr>
          <a:xfrm>
            <a:off x="0" y="1124744"/>
            <a:ext cx="9144000" cy="5733256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aseline="-25000" dirty="0" smtClean="0">
              <a:solidFill>
                <a:schemeClr val="tx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275856" y="191683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P__________________________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99592" y="342900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R______________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623720" y="342900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P______________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403648" y="47251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</a:t>
            </a:r>
            <a:r>
              <a:rPr lang="it-IT" dirty="0" smtClean="0"/>
              <a:t>_____________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6372200" y="479715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D_____________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491880" y="558924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M__________________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275856" y="342900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*Comunicare*</a:t>
            </a:r>
          </a:p>
          <a:p>
            <a:pPr algn="ctr"/>
            <a:r>
              <a:rPr lang="it-IT" sz="2400" b="1" dirty="0" err="1" smtClean="0"/>
              <a:t>*Attrarre</a:t>
            </a:r>
            <a:r>
              <a:rPr lang="it-IT" sz="2400" b="1" dirty="0" smtClean="0"/>
              <a:t> gli </a:t>
            </a:r>
            <a:r>
              <a:rPr lang="it-IT" sz="2400" b="1" dirty="0" err="1" smtClean="0"/>
              <a:t>altri*</a:t>
            </a:r>
            <a:endParaRPr lang="it-IT" sz="2400" b="1" dirty="0"/>
          </a:p>
        </p:txBody>
      </p:sp>
      <p:sp>
        <p:nvSpPr>
          <p:cNvPr id="16" name="Freccia a destra 15"/>
          <p:cNvSpPr/>
          <p:nvPr/>
        </p:nvSpPr>
        <p:spPr>
          <a:xfrm rot="18410204">
            <a:off x="2238824" y="2723380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a destra 21"/>
          <p:cNvSpPr/>
          <p:nvPr/>
        </p:nvSpPr>
        <p:spPr>
          <a:xfrm rot="3504739">
            <a:off x="6827485" y="2803020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a destra 22"/>
          <p:cNvSpPr/>
          <p:nvPr/>
        </p:nvSpPr>
        <p:spPr>
          <a:xfrm rot="14578694">
            <a:off x="1479495" y="4247214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a destra 23"/>
          <p:cNvSpPr/>
          <p:nvPr/>
        </p:nvSpPr>
        <p:spPr>
          <a:xfrm rot="13639209">
            <a:off x="2382839" y="5531692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a destra 24"/>
          <p:cNvSpPr/>
          <p:nvPr/>
        </p:nvSpPr>
        <p:spPr>
          <a:xfrm rot="7865091">
            <a:off x="7293424" y="4155060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a destra 25"/>
          <p:cNvSpPr/>
          <p:nvPr/>
        </p:nvSpPr>
        <p:spPr>
          <a:xfrm rot="8829842">
            <a:off x="6176742" y="5473424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Sorgente delle informazioni - NAWS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2962672" cy="4781128"/>
          </a:xfrm>
        </p:spPr>
        <p:txBody>
          <a:bodyPr>
            <a:normAutofit fontScale="85000" lnSpcReduction="20000"/>
          </a:bodyPr>
          <a:lstStyle/>
          <a:p>
            <a:r>
              <a:rPr lang="it-IT" sz="1600" b="1" dirty="0" smtClean="0"/>
              <a:t>All’Interno della Fratellanza</a:t>
            </a:r>
          </a:p>
          <a:p>
            <a:pPr>
              <a:buNone/>
            </a:pPr>
            <a:r>
              <a:rPr lang="it-IT" sz="1400" b="1" dirty="0" smtClean="0"/>
              <a:t>CHI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Membri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Delegati Regionali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Servitori di fiducia locali </a:t>
            </a:r>
          </a:p>
          <a:p>
            <a:pPr>
              <a:buNone/>
            </a:pPr>
            <a:r>
              <a:rPr lang="it-IT" sz="1400" b="1" dirty="0" smtClean="0"/>
              <a:t>COME</a:t>
            </a:r>
            <a:r>
              <a:rPr lang="it-IT" sz="14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Consigli di discussione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Forum di zona 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WSC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Laboratori 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Indagini, contatti con il WSO</a:t>
            </a:r>
          </a:p>
          <a:p>
            <a:r>
              <a:rPr lang="it-IT" sz="1600" b="1" dirty="0" smtClean="0"/>
              <a:t>Al di Fuori della Fratellanza</a:t>
            </a:r>
          </a:p>
          <a:p>
            <a:pPr>
              <a:buNone/>
            </a:pPr>
            <a:r>
              <a:rPr lang="it-IT" sz="1400" b="1" dirty="0" smtClean="0"/>
              <a:t>CHI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Professionisti locali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Professionisti nazionali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Consulenti di trattamento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Agenzie governative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Associazioni professionali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Tribunali giudiziari</a:t>
            </a:r>
          </a:p>
          <a:p>
            <a:pPr>
              <a:buNone/>
            </a:pPr>
            <a:r>
              <a:rPr lang="it-IT" sz="1400" b="1" dirty="0" smtClean="0"/>
              <a:t>COME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Incontri e Conferenze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Pubblicazioni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Studi di ricerca, Rapporti</a:t>
            </a:r>
          </a:p>
          <a:p>
            <a:pPr>
              <a:buFont typeface="Wingdings" pitchFamily="2" charset="2"/>
              <a:buChar char="ü"/>
            </a:pPr>
            <a:r>
              <a:rPr lang="it-IT" sz="1400" dirty="0" smtClean="0"/>
              <a:t>Focus Group, </a:t>
            </a:r>
            <a:r>
              <a:rPr lang="it-IT" sz="1400" dirty="0" err="1" smtClean="0"/>
              <a:t>etc</a:t>
            </a:r>
            <a:r>
              <a:rPr lang="it-IT" sz="1400" dirty="0" smtClean="0"/>
              <a:t>..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6" name="Stella a 12 punte 5"/>
          <p:cNvSpPr/>
          <p:nvPr/>
        </p:nvSpPr>
        <p:spPr>
          <a:xfrm>
            <a:off x="2915816" y="1412776"/>
            <a:ext cx="6120680" cy="5112568"/>
          </a:xfrm>
          <a:prstGeom prst="star12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4644008" y="3501008"/>
            <a:ext cx="2664296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NAWS  </a:t>
            </a:r>
            <a:r>
              <a:rPr lang="it-IT" sz="2000" b="1" dirty="0" smtClean="0"/>
              <a:t>Pianificazione</a:t>
            </a:r>
            <a:r>
              <a:rPr lang="it-IT" sz="2400" b="1" dirty="0" smtClean="0"/>
              <a:t> </a:t>
            </a:r>
            <a:r>
              <a:rPr lang="it-IT" sz="2000" b="1" dirty="0" smtClean="0"/>
              <a:t>Strategica</a:t>
            </a:r>
            <a:endParaRPr lang="it-IT" sz="2000" b="1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Cos’è lo Scanning?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118072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sz="1800" b="1" dirty="0" smtClean="0"/>
              <a:t>Lo Scanning </a:t>
            </a:r>
            <a:r>
              <a:rPr lang="it-IT" sz="1800" b="1" dirty="0" err="1" smtClean="0"/>
              <a:t>è…</a:t>
            </a:r>
            <a:r>
              <a:rPr lang="it-IT" sz="1800" b="1" dirty="0" smtClean="0"/>
              <a:t> </a:t>
            </a:r>
            <a:r>
              <a:rPr lang="it-IT" sz="1800" dirty="0" smtClean="0"/>
              <a:t>un processo usato dai leader regolarmente per raccogliere e analizzare informazioni sull’ambiente nel quale opera la struttura di servizio. Lo Scanning raccoglie le informazioni dai membri di NA, dalla struttura di </a:t>
            </a:r>
            <a:r>
              <a:rPr lang="it-IT" sz="1800" dirty="0" smtClean="0"/>
              <a:t>servizio </a:t>
            </a:r>
            <a:r>
              <a:rPr lang="it-IT" sz="1800" dirty="0" smtClean="0"/>
              <a:t>e da fonti esterne a NA.</a:t>
            </a:r>
            <a:endParaRPr lang="it-IT" sz="1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3356992"/>
            <a:ext cx="813690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Il leader fa lo Scanning </a:t>
            </a:r>
            <a:r>
              <a:rPr lang="it-IT" b="1" dirty="0" err="1" smtClean="0"/>
              <a:t>per…</a:t>
            </a:r>
            <a:r>
              <a:rPr lang="it-IT" b="1" dirty="0" smtClean="0"/>
              <a:t> </a:t>
            </a:r>
            <a:r>
              <a:rPr lang="it-IT" dirty="0" smtClean="0"/>
              <a:t>capire meglio come </a:t>
            </a:r>
            <a:r>
              <a:rPr lang="it-IT" dirty="0" smtClean="0"/>
              <a:t>il mondo che lo circonda è in continua evoluzione e come questi cambiamenti potrebbero influenzare la capacità  delle strutture di servizio di portare a termine i loro obiettivi e allargare la visione di NA. 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67544" y="4725144"/>
            <a:ext cx="813690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/>
              <a:t>Il leader usa le informazioni dello Scanning per…  </a:t>
            </a:r>
            <a:r>
              <a:rPr lang="it-IT" dirty="0" smtClean="0"/>
              <a:t>identificare sia </a:t>
            </a:r>
            <a:r>
              <a:rPr lang="it-IT" dirty="0" smtClean="0"/>
              <a:t>i problemi che </a:t>
            </a:r>
            <a:r>
              <a:rPr lang="it-IT" dirty="0" smtClean="0"/>
              <a:t>le opportunità che la struttura di servizio dovrebbe considerare, per indicare le decisioni su quali azioni intraprendere per far fronte alle sfide e per avere più opportunità per meglio servire i membri.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L'importanza dello Scanning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Lo Scan NAWS: Usare le informazioni per prendere buone decisioni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79511" y="1600200"/>
          <a:ext cx="8784978" cy="501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9"/>
                <a:gridCol w="2904323"/>
                <a:gridCol w="2928326"/>
              </a:tblGrid>
              <a:tr h="892696">
                <a:tc>
                  <a:txBody>
                    <a:bodyPr/>
                    <a:lstStyle/>
                    <a:p>
                      <a:pPr algn="ctr"/>
                      <a:r>
                        <a:rPr lang="it-IT" sz="2000" baseline="0" dirty="0" smtClean="0">
                          <a:solidFill>
                            <a:schemeClr val="tx1"/>
                          </a:solidFill>
                        </a:rPr>
                        <a:t>Raccogliere </a:t>
                      </a:r>
                    </a:p>
                    <a:p>
                      <a:pPr algn="ctr"/>
                      <a:endParaRPr lang="it-IT" sz="12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it-IT" sz="1200" b="1" baseline="0" dirty="0" smtClean="0">
                          <a:solidFill>
                            <a:schemeClr val="tx1"/>
                          </a:solidFill>
                        </a:rPr>
                        <a:t>Quello che sentiamo, osserviamo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tx1"/>
                          </a:solidFill>
                        </a:rPr>
                        <a:t>Analizzare</a:t>
                      </a:r>
                      <a:r>
                        <a:rPr lang="it-IT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it-IT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it-IT" sz="1200" baseline="0" dirty="0" smtClean="0">
                          <a:solidFill>
                            <a:schemeClr val="tx1"/>
                          </a:solidFill>
                        </a:rPr>
                        <a:t>Che cosa significa?</a:t>
                      </a:r>
                      <a:endParaRPr lang="it-IT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tx1"/>
                          </a:solidFill>
                        </a:rPr>
                        <a:t>Agire</a:t>
                      </a:r>
                      <a:endParaRPr lang="it-IT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it-IT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it-IT" sz="1200" dirty="0" smtClean="0">
                          <a:solidFill>
                            <a:schemeClr val="tx1"/>
                          </a:solidFill>
                        </a:rPr>
                        <a:t>Che cosa dovremmo fare?</a:t>
                      </a:r>
                      <a:endParaRPr lang="it-IT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05568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dirty="0" smtClean="0"/>
                        <a:t>L’</a:t>
                      </a:r>
                      <a:r>
                        <a:rPr lang="it-IT" sz="1050" b="0" dirty="0" smtClean="0"/>
                        <a:t>ON</a:t>
                      </a:r>
                      <a:r>
                        <a:rPr lang="it-IT" sz="1050" dirty="0" smtClean="0"/>
                        <a:t>U continua ad investire più soldi nella</a:t>
                      </a:r>
                      <a:r>
                        <a:rPr lang="it-IT" sz="1050" baseline="0" dirty="0" smtClean="0"/>
                        <a:t> lotta contro la droga piuttosto che nel trattamento.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Le comunità mediche tendono sempre più verso terapie mediche sostitutive.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L’abuso di farmaci è uno dei motivi prevalenti di ricaduta.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I </a:t>
                      </a:r>
                      <a:r>
                        <a:rPr lang="it-IT" sz="1050" baseline="0" dirty="0" smtClean="0"/>
                        <a:t>medici </a:t>
                      </a:r>
                      <a:r>
                        <a:rPr lang="it-IT" sz="1050" baseline="0" dirty="0" smtClean="0"/>
                        <a:t>negli ospedali ricevono in media dalle 0 alle 6 ore d’istruzione sul tema </a:t>
                      </a:r>
                      <a:r>
                        <a:rPr lang="it-IT" sz="1050" baseline="0" dirty="0" smtClean="0"/>
                        <a:t>della dipendenza</a:t>
                      </a:r>
                      <a:r>
                        <a:rPr lang="it-IT" sz="1050" baseline="0" dirty="0" smtClean="0"/>
                        <a:t>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I tribunali trattano più crimini associati all’uso di droghe.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it-IT" sz="1050" baseline="0" dirty="0" smtClean="0"/>
                        <a:t>                                       </a:t>
                      </a:r>
                      <a:r>
                        <a:rPr lang="it-IT" sz="1050" baseline="0" dirty="0" err="1" smtClean="0"/>
                        <a:t>ETC…</a:t>
                      </a:r>
                      <a:endParaRPr lang="it-IT" sz="1050" baseline="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it-IT" sz="1050" dirty="0" smtClean="0"/>
                        <a:t>I gruppi possono essere destabilizzati da persone inviate </a:t>
                      </a:r>
                      <a:r>
                        <a:rPr lang="it-IT" sz="1050" baseline="0" dirty="0" smtClean="0"/>
                        <a:t>dai tribunali con diverse aspettative rispetto NA. </a:t>
                      </a:r>
                    </a:p>
                    <a:p>
                      <a:pPr algn="just"/>
                      <a:endParaRPr lang="it-IT" sz="1050" baseline="0" dirty="0" smtClean="0"/>
                    </a:p>
                    <a:p>
                      <a:pPr algn="just"/>
                      <a:r>
                        <a:rPr lang="it-IT" sz="1050" baseline="0" dirty="0" smtClean="0"/>
                        <a:t>La filosofia di NA può essere sempre più in contrasto con l’opinione pubblica sull’argomento del trattamento, e questo può causare confusione tra i membri.</a:t>
                      </a:r>
                    </a:p>
                    <a:p>
                      <a:pPr algn="just"/>
                      <a:endParaRPr lang="it-IT" sz="1050" baseline="0" dirty="0" smtClean="0"/>
                    </a:p>
                    <a:p>
                      <a:pPr algn="just"/>
                      <a:r>
                        <a:rPr lang="it-IT" sz="1050" baseline="0" dirty="0" smtClean="0"/>
                        <a:t>La credibilità del programma di NA come metodo di recupero può indebolirsi.</a:t>
                      </a:r>
                    </a:p>
                    <a:p>
                      <a:pPr algn="just"/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50" dirty="0" smtClean="0"/>
                        <a:t>Mettere</a:t>
                      </a:r>
                      <a:r>
                        <a:rPr lang="it-IT" sz="1050" baseline="0" dirty="0" smtClean="0"/>
                        <a:t> a disposizione una guida chiara a sostegno sulle tematiche controverse in NA.</a:t>
                      </a:r>
                    </a:p>
                    <a:p>
                      <a:pPr algn="just"/>
                      <a:r>
                        <a:rPr lang="it-IT" sz="1050" baseline="0" dirty="0" smtClean="0"/>
                        <a:t>I leader locali hanno i mezzi per confrontare diversi temi complessi  ai quali attualmente </a:t>
                      </a:r>
                    </a:p>
                    <a:p>
                      <a:pPr algn="just"/>
                      <a:r>
                        <a:rPr lang="it-IT" sz="1050" baseline="0" dirty="0" smtClean="0"/>
                        <a:t>la fratellanza deve fare fronte.</a:t>
                      </a:r>
                    </a:p>
                    <a:p>
                      <a:pPr algn="just"/>
                      <a:endParaRPr lang="it-IT" sz="1050" baseline="0" dirty="0" smtClean="0"/>
                    </a:p>
                    <a:p>
                      <a:pPr algn="just"/>
                      <a:r>
                        <a:rPr lang="it-IT" sz="1050" baseline="0" dirty="0" smtClean="0"/>
                        <a:t>Approcci: </a:t>
                      </a:r>
                    </a:p>
                    <a:p>
                      <a:pPr algn="just"/>
                      <a:r>
                        <a:rPr lang="it-IT" sz="1050" baseline="0" dirty="0" smtClean="0"/>
                        <a:t>La pubblicazione di “Durante le malattie”</a:t>
                      </a:r>
                    </a:p>
                    <a:p>
                      <a:pPr algn="just"/>
                      <a:r>
                        <a:rPr lang="it-IT" sz="1050" baseline="0" dirty="0" smtClean="0"/>
                        <a:t>Raccogliere informazioni fra i membri riguardo le migliori  pratiche su come rispondere ai tribunali e sviluppare mezzi e discussioni.</a:t>
                      </a:r>
                    </a:p>
                    <a:p>
                      <a:pPr algn="just"/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3723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dirty="0" smtClean="0"/>
                        <a:t>Le donazioni continuano</a:t>
                      </a:r>
                      <a:r>
                        <a:rPr lang="it-IT" sz="1050" baseline="0" dirty="0" smtClean="0"/>
                        <a:t> a incrementarsi, ma non allo stesso passo delle spese. 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L’entrate dalla vendita della letteratura aumentano ma non allo stesso modo delle spese di produzione.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Non esiste una cultura che supporta NAWS direttamente, da parte della </a:t>
                      </a:r>
                      <a:r>
                        <a:rPr lang="it-IT" sz="1050" baseline="0" dirty="0" smtClean="0"/>
                        <a:t>fratellanza con </a:t>
                      </a:r>
                      <a:r>
                        <a:rPr lang="it-IT" sz="1050" baseline="0" dirty="0" smtClean="0"/>
                        <a:t>le donazioni dai gruppi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050" baseline="0" dirty="0" smtClean="0"/>
                        <a:t>Si dipende molto dalle entrate derivate da eventi e dalle convention.</a:t>
                      </a:r>
                    </a:p>
                    <a:p>
                      <a:pPr algn="just"/>
                      <a:endParaRPr lang="it-I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50" dirty="0" smtClean="0"/>
                        <a:t>Il livello di</a:t>
                      </a:r>
                      <a:r>
                        <a:rPr lang="it-IT" sz="1050" baseline="0" dirty="0" smtClean="0"/>
                        <a:t> servizio raggiunto non è sostenibile nel futuro. </a:t>
                      </a:r>
                    </a:p>
                    <a:p>
                      <a:pPr algn="just"/>
                      <a:endParaRPr lang="it-IT" sz="1050" baseline="0" dirty="0" smtClean="0"/>
                    </a:p>
                    <a:p>
                      <a:pPr algn="just"/>
                      <a:r>
                        <a:rPr lang="it-IT" sz="1050" baseline="0" dirty="0" smtClean="0"/>
                        <a:t>La fratellanza può non vedere il valore del lavoro che svolge NAWS nell’allargare la visione di NA a livello mondiale. </a:t>
                      </a:r>
                    </a:p>
                    <a:p>
                      <a:pPr algn="just"/>
                      <a:endParaRPr lang="it-IT" sz="1050" baseline="0" dirty="0" smtClean="0"/>
                    </a:p>
                    <a:p>
                      <a:pPr algn="just"/>
                      <a:r>
                        <a:rPr lang="it-IT" sz="1050" baseline="0" dirty="0" smtClean="0"/>
                        <a:t>NAWS forse deve guardare verso altre fonti di entrate.</a:t>
                      </a:r>
                      <a:endParaRPr lang="it-I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050" dirty="0" smtClean="0"/>
                        <a:t>Alzare la sensibilità e senso di responsabilità da parte della fratellanza per far fronte in modo adeguato ai</a:t>
                      </a:r>
                      <a:r>
                        <a:rPr lang="it-IT" sz="1050" baseline="0" dirty="0" smtClean="0"/>
                        <a:t> costi dei servizi, in tutta NA, incluso </a:t>
                      </a:r>
                      <a:r>
                        <a:rPr lang="it-IT" sz="1050" baseline="0" dirty="0" smtClean="0"/>
                        <a:t>il NAWS</a:t>
                      </a:r>
                      <a:r>
                        <a:rPr lang="it-IT" sz="1050" baseline="0" dirty="0" smtClean="0"/>
                        <a:t>. (obiettivo 13) </a:t>
                      </a:r>
                    </a:p>
                    <a:p>
                      <a:pPr algn="just"/>
                      <a:endParaRPr lang="it-IT" sz="1050" baseline="0" dirty="0" smtClean="0"/>
                    </a:p>
                    <a:p>
                      <a:pPr algn="just"/>
                      <a:r>
                        <a:rPr lang="it-IT" sz="1050" baseline="0" dirty="0" smtClean="0"/>
                        <a:t> Incrementare il livello dei contributi della fratellanza a tutti i livelli del sistema di servizio.</a:t>
                      </a:r>
                    </a:p>
                    <a:p>
                      <a:pPr algn="just"/>
                      <a:r>
                        <a:rPr lang="it-IT" sz="1050" baseline="0" dirty="0" smtClean="0"/>
                        <a:t>Approcci: avviare </a:t>
                      </a:r>
                      <a:r>
                        <a:rPr lang="it-IT" sz="1100" baseline="0" dirty="0" smtClean="0"/>
                        <a:t>una campagna di sensibilizzazione della durata di tre </a:t>
                      </a:r>
                      <a:r>
                        <a:rPr lang="it-IT" sz="1050" baseline="0" dirty="0" smtClean="0"/>
                        <a:t>anni sull’argomento donazioni.</a:t>
                      </a:r>
                    </a:p>
                    <a:p>
                      <a:pPr algn="just"/>
                      <a:r>
                        <a:rPr lang="it-IT" sz="1050" baseline="0" dirty="0" smtClean="0"/>
                        <a:t>Creare un profilo di sessione sull’ auto </a:t>
                      </a:r>
                      <a:r>
                        <a:rPr lang="it-IT" sz="1050" baseline="0" dirty="0" smtClean="0"/>
                        <a:t>sostentamento. </a:t>
                      </a:r>
                      <a:endParaRPr lang="it-IT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reccia a destra 4"/>
          <p:cNvSpPr/>
          <p:nvPr/>
        </p:nvSpPr>
        <p:spPr>
          <a:xfrm>
            <a:off x="2699792" y="1772816"/>
            <a:ext cx="864096" cy="2880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5652120" y="1772816"/>
            <a:ext cx="864096" cy="2880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-27384"/>
            <a:ext cx="7416824" cy="792088"/>
          </a:xfrm>
        </p:spPr>
        <p:txBody>
          <a:bodyPr/>
          <a:lstStyle/>
          <a:p>
            <a:r>
              <a:rPr lang="it-IT" dirty="0" smtClean="0"/>
              <a:t>Esempio dello Scan dell’Area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07504" y="858074"/>
          <a:ext cx="8928992" cy="567988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51934"/>
                <a:gridCol w="2951934"/>
                <a:gridCol w="3025124"/>
              </a:tblGrid>
              <a:tr h="1313626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tx1"/>
                          </a:solidFill>
                        </a:rPr>
                        <a:t>Raccogliere</a:t>
                      </a:r>
                    </a:p>
                    <a:p>
                      <a:pPr algn="ctr"/>
                      <a:endParaRPr lang="it-IT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it-IT" sz="1200" dirty="0" smtClean="0">
                          <a:solidFill>
                            <a:schemeClr val="tx1"/>
                          </a:solidFill>
                        </a:rPr>
                        <a:t>Revisionare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</a:rPr>
                        <a:t> le informazioni raccolte dallo </a:t>
                      </a:r>
                      <a:r>
                        <a:rPr lang="it-IT" sz="1200" baseline="0" dirty="0" err="1" smtClean="0">
                          <a:solidFill>
                            <a:schemeClr val="tx1"/>
                          </a:solidFill>
                        </a:rPr>
                        <a:t>Scan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</a:rPr>
                        <a:t> nell’USL</a:t>
                      </a:r>
                      <a:endParaRPr lang="it-IT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tx1"/>
                          </a:solidFill>
                        </a:rPr>
                        <a:t>Analizzare </a:t>
                      </a:r>
                    </a:p>
                    <a:p>
                      <a:pPr algn="ctr"/>
                      <a:endParaRPr lang="it-IT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it-IT" sz="1200" dirty="0" smtClean="0">
                          <a:solidFill>
                            <a:schemeClr val="tx1"/>
                          </a:solidFill>
                        </a:rPr>
                        <a:t>Cosa possiamo imparare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</a:rPr>
                        <a:t> dalle informazioni raccolte? Quali potrebbero essere la questioni che l’Area deve affrontare?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tx1"/>
                          </a:solidFill>
                        </a:rPr>
                        <a:t>Azione </a:t>
                      </a:r>
                    </a:p>
                    <a:p>
                      <a:pPr algn="ctr"/>
                      <a:endParaRPr lang="it-IT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it-IT" sz="1200" dirty="0" smtClean="0">
                          <a:solidFill>
                            <a:schemeClr val="tx1"/>
                          </a:solidFill>
                        </a:rPr>
                        <a:t>Quali potrebbero essere gli obiettivi che l’USL deve includere nella pianificazione? Quali potrebbero essere gli approcci?</a:t>
                      </a:r>
                      <a:endParaRPr lang="it-IT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63398">
                <a:tc>
                  <a:txBody>
                    <a:bodyPr/>
                    <a:lstStyle/>
                    <a:p>
                      <a:r>
                        <a:rPr lang="it-IT" sz="1050" b="1" dirty="0" smtClean="0"/>
                        <a:t>Informazioni raccolte </a:t>
                      </a:r>
                      <a:r>
                        <a:rPr lang="it-IT" sz="1100" b="1" dirty="0" smtClean="0"/>
                        <a:t>dall’interno della fratellanza</a:t>
                      </a:r>
                      <a:r>
                        <a:rPr lang="it-IT" sz="1050" b="1" dirty="0" smtClean="0"/>
                        <a:t>:</a:t>
                      </a:r>
                    </a:p>
                    <a:p>
                      <a:r>
                        <a:rPr lang="it-IT" sz="1050" dirty="0" smtClean="0"/>
                        <a:t>I membri sono generalmente apatici verso il servizio. </a:t>
                      </a:r>
                    </a:p>
                    <a:p>
                      <a:r>
                        <a:rPr lang="it-IT" sz="1050" dirty="0" smtClean="0"/>
                        <a:t>La frequenza ai CSL è in declino. </a:t>
                      </a:r>
                    </a:p>
                    <a:p>
                      <a:r>
                        <a:rPr lang="it-IT" sz="1050" dirty="0" smtClean="0"/>
                        <a:t>Le riunioni di orientamento</a:t>
                      </a:r>
                      <a:r>
                        <a:rPr lang="it-IT" sz="1050" baseline="0" dirty="0" smtClean="0"/>
                        <a:t> per i GSR non sono costanti; non c’è materiale scritto  riguardante l’orientamento.</a:t>
                      </a:r>
                    </a:p>
                    <a:p>
                      <a:r>
                        <a:rPr lang="it-IT" sz="1050" baseline="0" dirty="0" smtClean="0"/>
                        <a:t>Non ci sono membri professionisti nei gruppi; i nuovi dipendenti che sono professionisti non rimangono.</a:t>
                      </a:r>
                    </a:p>
                    <a:p>
                      <a:r>
                        <a:rPr lang="it-IT" sz="1050" baseline="0" dirty="0" smtClean="0"/>
                        <a:t>C’è un incremento di membri anziani. </a:t>
                      </a:r>
                    </a:p>
                    <a:p>
                      <a:r>
                        <a:rPr lang="it-IT" sz="1050" baseline="0" dirty="0" smtClean="0"/>
                        <a:t>Due dei gruppi donano l’80% dei fondi dell’Area, gli altri gruppi non danno niente.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1" dirty="0" smtClean="0"/>
                        <a:t>Obiettivo:</a:t>
                      </a:r>
                      <a:r>
                        <a:rPr lang="it-IT" sz="1050" dirty="0" smtClean="0"/>
                        <a:t> </a:t>
                      </a:r>
                    </a:p>
                    <a:p>
                      <a:endParaRPr lang="it-IT" sz="1050" dirty="0" smtClean="0"/>
                    </a:p>
                    <a:p>
                      <a:endParaRPr lang="it-IT" sz="1050" dirty="0" smtClean="0"/>
                    </a:p>
                    <a:p>
                      <a:r>
                        <a:rPr lang="it-IT" sz="1050" b="1" dirty="0" smtClean="0"/>
                        <a:t>Approccio:</a:t>
                      </a:r>
                      <a:r>
                        <a:rPr lang="it-IT" sz="1050" dirty="0" smtClean="0"/>
                        <a:t>  </a:t>
                      </a:r>
                    </a:p>
                    <a:p>
                      <a:endParaRPr lang="it-IT" sz="1050" dirty="0" smtClean="0"/>
                    </a:p>
                    <a:p>
                      <a:endParaRPr lang="it-IT" sz="1050" dirty="0" smtClean="0"/>
                    </a:p>
                    <a:p>
                      <a:r>
                        <a:rPr lang="it-IT" sz="1050" b="1" dirty="0" smtClean="0"/>
                        <a:t>Obiettivo:</a:t>
                      </a:r>
                    </a:p>
                    <a:p>
                      <a:endParaRPr lang="it-IT" sz="1050" dirty="0" smtClean="0"/>
                    </a:p>
                    <a:p>
                      <a:endParaRPr lang="it-IT" sz="1050" dirty="0" smtClean="0"/>
                    </a:p>
                    <a:p>
                      <a:r>
                        <a:rPr lang="it-IT" sz="1050" b="1" dirty="0" smtClean="0"/>
                        <a:t>Approccio:</a:t>
                      </a:r>
                      <a:endParaRPr lang="it-IT" sz="105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35543">
                <a:tc>
                  <a:txBody>
                    <a:bodyPr/>
                    <a:lstStyle/>
                    <a:p>
                      <a:r>
                        <a:rPr lang="it-IT" sz="1050" b="1" dirty="0" smtClean="0"/>
                        <a:t>Informazioni raccolte al di </a:t>
                      </a:r>
                      <a:r>
                        <a:rPr lang="it-IT" sz="1100" b="1" dirty="0" smtClean="0"/>
                        <a:t>fuori della fratellanza:</a:t>
                      </a:r>
                    </a:p>
                    <a:p>
                      <a:r>
                        <a:rPr lang="it-IT" sz="1050" dirty="0" smtClean="0"/>
                        <a:t>I medici sono riluttanti a mandare i loro pazienti qualora prendano ancora terapie. </a:t>
                      </a:r>
                    </a:p>
                    <a:p>
                      <a:r>
                        <a:rPr lang="it-IT" sz="1050" dirty="0" smtClean="0"/>
                        <a:t>I medici locali vorrebbero riunioni che rispecchiano specificamente i loro clienti in modo demografico. </a:t>
                      </a:r>
                    </a:p>
                    <a:p>
                      <a:r>
                        <a:rPr lang="it-IT" sz="1050" dirty="0" smtClean="0"/>
                        <a:t>I tribunali</a:t>
                      </a:r>
                      <a:r>
                        <a:rPr lang="it-IT" sz="1050" baseline="0" dirty="0" smtClean="0"/>
                        <a:t> </a:t>
                      </a:r>
                      <a:r>
                        <a:rPr lang="it-IT" sz="1050" dirty="0" err="1" smtClean="0"/>
                        <a:t>minviano</a:t>
                      </a:r>
                      <a:r>
                        <a:rPr lang="it-IT" sz="1050" dirty="0" smtClean="0"/>
                        <a:t> un gran numero di dipendenti ai gruppi che si sentono poi destabilizzati.</a:t>
                      </a:r>
                    </a:p>
                    <a:p>
                      <a:endParaRPr lang="it-IT" sz="1050" dirty="0" smtClean="0"/>
                    </a:p>
                    <a:p>
                      <a:r>
                        <a:rPr lang="it-IT" sz="1050" dirty="0" smtClean="0"/>
                        <a:t>C’è un incremento di articoli che riguardano NA nei giornali locali; le richieste per le Presentazioni e ulteriori informazioni crescono.</a:t>
                      </a:r>
                    </a:p>
                    <a:p>
                      <a:r>
                        <a:rPr lang="it-IT" sz="1050" dirty="0" smtClean="0"/>
                        <a:t>Il comitato PR non è pro-attivo.</a:t>
                      </a:r>
                      <a:endParaRPr lang="it-I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reccia a destra 4"/>
          <p:cNvSpPr/>
          <p:nvPr/>
        </p:nvSpPr>
        <p:spPr>
          <a:xfrm>
            <a:off x="2555776" y="908720"/>
            <a:ext cx="864096" cy="2880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5652120" y="908720"/>
            <a:ext cx="864096" cy="2880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RD:Il ponte di collegamento critico nel processo di Scanning e Planning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84784"/>
            <a:ext cx="8147248" cy="89269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sz="2900" b="1" dirty="0" smtClean="0"/>
              <a:t>Il Ruolo del Delegato Regionale: </a:t>
            </a:r>
            <a:r>
              <a:rPr lang="it-IT" sz="1800" b="1" dirty="0" smtClean="0"/>
              <a:t>Il </a:t>
            </a:r>
            <a:r>
              <a:rPr lang="it-IT" sz="1500" b="1" dirty="0" smtClean="0"/>
              <a:t>Delegato Regionale serve da contatto primario tra i Servizi  </a:t>
            </a:r>
          </a:p>
          <a:p>
            <a:pPr>
              <a:buNone/>
            </a:pPr>
            <a:r>
              <a:rPr lang="it-IT" sz="1500" b="1" dirty="0" smtClean="0"/>
              <a:t>Mondiali e la comunità locale di NA. Da un lato il delegato rende informazioni sui Servizi Mondiali  al Comitato Regionale. Dall’altro, il Delegato provvede a dare una prospettiva locale ai Servizi Mondiali</a:t>
            </a:r>
            <a:r>
              <a:rPr lang="it-IT" sz="2600" b="1" dirty="0" smtClean="0"/>
              <a:t> </a:t>
            </a:r>
            <a:endParaRPr lang="it-IT" sz="26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69B2-F367-409C-A62C-AF9B83431A29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564904"/>
            <a:ext cx="4104456" cy="3139321"/>
          </a:xfrm>
          <a:prstGeom prst="rect">
            <a:avLst/>
          </a:prstGeom>
          <a:noFill/>
        </p:spPr>
        <p:txBody>
          <a:bodyPr wrap="square" numCol="1" rtlCol="0" anchor="t">
            <a:spAutoFit/>
          </a:bodyPr>
          <a:lstStyle/>
          <a:p>
            <a:pPr algn="ctr"/>
            <a:r>
              <a:rPr lang="it-IT" sz="1600" b="1" dirty="0" smtClean="0"/>
              <a:t>Come fa l’RD a introdurre  le informazioni raccolte nel processo di Pianificazione al Consiglio dei Servizi Mondiali ?</a:t>
            </a:r>
          </a:p>
          <a:p>
            <a:endParaRPr lang="it-IT" sz="2000" b="1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</a:t>
            </a:r>
            <a:r>
              <a:rPr lang="it-IT" sz="1600" dirty="0" smtClean="0"/>
              <a:t>Rapporti regionali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Discussioni alla Conferenza dei Servizi Mondiali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I Forum Zonali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Le bacheche di Discussione Mondiali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Dialoghi con i membri del WSO e i membri del Consiglio Mondiale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Altro?</a:t>
            </a:r>
            <a:endParaRPr lang="it-IT" sz="160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L'importanza dello Scanning</a:t>
            </a:r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4499992" y="2780928"/>
            <a:ext cx="446449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Modi in cui L’RD può efficacemente partecipare nel processo di Pianificazione dei Servizi Mondiali di Narcotici Anonimi:</a:t>
            </a:r>
          </a:p>
          <a:p>
            <a:r>
              <a:rPr lang="it-IT" sz="1600" b="1" dirty="0" smtClean="0"/>
              <a:t>°</a:t>
            </a:r>
          </a:p>
          <a:p>
            <a:endParaRPr lang="it-IT" sz="1600" b="1" dirty="0" smtClean="0"/>
          </a:p>
          <a:p>
            <a:r>
              <a:rPr lang="it-IT" sz="1600" b="1" dirty="0" smtClean="0"/>
              <a:t>°</a:t>
            </a:r>
          </a:p>
          <a:p>
            <a:endParaRPr lang="it-IT" sz="1600" b="1" dirty="0" smtClean="0"/>
          </a:p>
          <a:p>
            <a:r>
              <a:rPr lang="it-IT" sz="1600" b="1" dirty="0" smtClean="0"/>
              <a:t>°</a:t>
            </a:r>
          </a:p>
          <a:p>
            <a:endParaRPr lang="it-IT" sz="1600" b="1" dirty="0" smtClean="0"/>
          </a:p>
          <a:p>
            <a:pPr algn="ctr"/>
            <a:r>
              <a:rPr lang="it-IT" sz="1600" b="1" dirty="0" smtClean="0"/>
              <a:t>Modi in cui l’RD può efficacemente riportare i risultati del lavoro sui Servizi Mondiali svolti nelle altre parti del sistema:</a:t>
            </a:r>
          </a:p>
          <a:p>
            <a:r>
              <a:rPr lang="it-IT" sz="1600" b="1" dirty="0" smtClean="0"/>
              <a:t>°</a:t>
            </a:r>
          </a:p>
          <a:p>
            <a:endParaRPr lang="it-IT" sz="1600" b="1" dirty="0" smtClean="0"/>
          </a:p>
          <a:p>
            <a:r>
              <a:rPr lang="it-IT" sz="1600" b="1" dirty="0" smtClean="0"/>
              <a:t>°</a:t>
            </a:r>
          </a:p>
          <a:p>
            <a:endParaRPr lang="it-IT" sz="1600" b="1" dirty="0" smtClean="0"/>
          </a:p>
          <a:p>
            <a:r>
              <a:rPr lang="it-IT" sz="1600" b="1" dirty="0" smtClean="0"/>
              <a:t>°</a:t>
            </a:r>
          </a:p>
          <a:p>
            <a:endParaRPr lang="it-IT" sz="1600" b="1" dirty="0" smtClean="0"/>
          </a:p>
          <a:p>
            <a:endParaRPr lang="it-IT" sz="2000" b="1" dirty="0" smtClean="0"/>
          </a:p>
          <a:p>
            <a:endParaRPr lang="it-IT" sz="2000" b="1" dirty="0" smtClean="0"/>
          </a:p>
          <a:p>
            <a:endParaRPr lang="it-IT" sz="2000" b="1" dirty="0" smtClean="0"/>
          </a:p>
          <a:p>
            <a:pPr algn="ctr"/>
            <a:endParaRPr lang="it-IT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1047</Words>
  <Application>Microsoft Office PowerPoint</Application>
  <PresentationFormat>Presentazione su schermo (4:3)</PresentationFormat>
  <Paragraphs>159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L’Importanza dello SCANNING</vt:lpstr>
      <vt:lpstr>Cosa Fanno i Leader</vt:lpstr>
      <vt:lpstr>Sorgente delle informazioni - NAWS</vt:lpstr>
      <vt:lpstr>Cos’è lo Scanning?</vt:lpstr>
      <vt:lpstr>Lo Scan NAWS: Usare le informazioni per prendere buone decisioni</vt:lpstr>
      <vt:lpstr>Esempio dello Scan dell’Area</vt:lpstr>
      <vt:lpstr>RD:Il ponte di collegamento critico nel processo di Scanning e Planning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L’Importanza dello SCANNING</dc:title>
  <dc:creator>Louisa</dc:creator>
  <cp:lastModifiedBy>Domenico Rinaldi</cp:lastModifiedBy>
  <cp:revision>69</cp:revision>
  <dcterms:created xsi:type="dcterms:W3CDTF">2010-07-21T09:28:21Z</dcterms:created>
  <dcterms:modified xsi:type="dcterms:W3CDTF">2015-05-04T08:36:43Z</dcterms:modified>
</cp:coreProperties>
</file>