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1A64"/>
    <a:srgbClr val="E5D7C5"/>
    <a:srgbClr val="1E8A1C"/>
    <a:srgbClr val="FF0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26"/>
    <p:restoredTop sz="86426"/>
  </p:normalViewPr>
  <p:slideViewPr>
    <p:cSldViewPr snapToGrid="0" snapToObjects="1">
      <p:cViewPr>
        <p:scale>
          <a:sx n="120" d="100"/>
          <a:sy n="120" d="100"/>
        </p:scale>
        <p:origin x="1328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236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5C5DF-555C-0E4F-BE29-E534A38652C8}" type="datetimeFigureOut">
              <a:rPr lang="it-IT" smtClean="0"/>
              <a:t>26/10/16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4645F-F947-764B-A074-A1501E2A19D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754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2D563-DFA1-C34E-BC3B-39C660F36408}" type="datetimeFigureOut">
              <a:rPr lang="it-IT" smtClean="0"/>
              <a:t>26/10/16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B932E-AC95-A947-97E1-6FD67E5B1C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65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B932E-AC95-A947-97E1-6FD67E5B1CF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289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3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6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9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6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3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5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5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4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2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1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38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9892-920A-D642-9503-301A02EF2A14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C815F-5355-F84E-A15B-D2A26887EBA9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0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3812" y="429777"/>
            <a:ext cx="56510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 smtClean="0">
                <a:solidFill>
                  <a:schemeClr val="bg1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I SOCIAL MEDIA</a:t>
            </a:r>
          </a:p>
          <a:p>
            <a:r>
              <a:rPr lang="it-IT" sz="4800" b="1" dirty="0" smtClean="0">
                <a:solidFill>
                  <a:schemeClr val="bg1"/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E LE NOSTRE TRADIZIONI</a:t>
            </a:r>
            <a:endParaRPr lang="it-IT" sz="4800" b="1" dirty="0">
              <a:solidFill>
                <a:schemeClr val="bg1"/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3812" y="3059596"/>
            <a:ext cx="56510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PUBBLICAZIONE ONLINE</a:t>
            </a:r>
          </a:p>
          <a:p>
            <a:r>
              <a:rPr lang="it-IT" sz="3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DI MATERIALI DI MEMBRI</a:t>
            </a:r>
            <a:endParaRPr lang="it-IT" sz="3000" b="1" dirty="0">
              <a:solidFill>
                <a:schemeClr val="bg1"/>
              </a:solidFill>
              <a:latin typeface="Avenir Black" charset="0"/>
              <a:ea typeface="Avenir Black" charset="0"/>
              <a:cs typeface="Avenir Black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3812" y="4617037"/>
            <a:ext cx="565109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dirty="0" smtClean="0">
                <a:latin typeface="Avenir Heavy" charset="0"/>
                <a:ea typeface="Avenir Heavy" charset="0"/>
                <a:cs typeface="Avenir Heavy" charset="0"/>
              </a:rPr>
              <a:t>“L’ANONIMATO È ESSENZIALE NEL</a:t>
            </a:r>
          </a:p>
          <a:p>
            <a:r>
              <a:rPr lang="it-IT" sz="2200" b="1" dirty="0" smtClean="0">
                <a:latin typeface="Avenir Heavy" charset="0"/>
                <a:ea typeface="Avenir Heavy" charset="0"/>
                <a:cs typeface="Avenir Heavy" charset="0"/>
              </a:rPr>
              <a:t>PRESERVARE LA STABILITÀ</a:t>
            </a:r>
          </a:p>
          <a:p>
            <a:r>
              <a:rPr lang="it-IT" sz="2200" b="1" dirty="0" smtClean="0">
                <a:latin typeface="Avenir Heavy" charset="0"/>
                <a:ea typeface="Avenir Heavy" charset="0"/>
                <a:cs typeface="Avenir Heavy" charset="0"/>
              </a:rPr>
              <a:t>DELLA FRATELLANZA, RENDENDO</a:t>
            </a:r>
          </a:p>
          <a:p>
            <a:r>
              <a:rPr lang="it-IT" sz="2200" b="1" dirty="0" smtClean="0">
                <a:latin typeface="Avenir Heavy" charset="0"/>
                <a:ea typeface="Avenir Heavy" charset="0"/>
                <a:cs typeface="Avenir Heavy" charset="0"/>
              </a:rPr>
              <a:t>IL RECUPERO PERSONALE POSSIBILE.”</a:t>
            </a:r>
            <a:endParaRPr lang="it-IT" sz="2200" b="1" dirty="0">
              <a:latin typeface="Avenir Heavy" charset="0"/>
              <a:ea typeface="Avenir Heavy" charset="0"/>
              <a:cs typeface="Avenir Heavy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3812" y="6131503"/>
            <a:ext cx="5443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atin typeface="Avenir Book" charset="0"/>
                <a:ea typeface="Avenir Book" charset="0"/>
                <a:cs typeface="Avenir Book" charset="0"/>
              </a:rPr>
              <a:t>*Funziona: come e perché, Dodicesima Tradizione</a:t>
            </a:r>
            <a:endParaRPr lang="it-IT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55658" y="1834213"/>
            <a:ext cx="52629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FFFFFF"/>
                </a:solidFill>
                <a:latin typeface="Avenir Black" charset="0"/>
                <a:ea typeface="Avenir Black" charset="0"/>
                <a:cs typeface="Avenir Black" charset="0"/>
              </a:rPr>
              <a:t>CONNETTERSI</a:t>
            </a:r>
            <a:r>
              <a:rPr lang="en-US" sz="6000" dirty="0" smtClean="0">
                <a:solidFill>
                  <a:srgbClr val="FFFFFF"/>
                </a:solidFill>
                <a:latin typeface="Avenir Roman" charset="0"/>
                <a:ea typeface="Avenir Roman" charset="0"/>
                <a:cs typeface="Avenir Roman" charset="0"/>
              </a:rPr>
              <a:t>	</a:t>
            </a:r>
            <a:endParaRPr lang="en-US" sz="6000" dirty="0">
              <a:solidFill>
                <a:srgbClr val="FFFFFF"/>
              </a:solidFill>
              <a:latin typeface="Avenir Roman" charset="0"/>
              <a:ea typeface="Avenir Roman" charset="0"/>
              <a:cs typeface="Avenir Roman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2998" y="2849876"/>
            <a:ext cx="5750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venir Heavy" charset="0"/>
                <a:ea typeface="Avenir Heavy" charset="0"/>
                <a:cs typeface="Avenir Heavy" charset="0"/>
              </a:rPr>
              <a:t>USANDO STRUMENTI VIRTUALI O I SOCIAL MEDIA</a:t>
            </a:r>
            <a:endParaRPr lang="en-US" b="1" dirty="0">
              <a:solidFill>
                <a:schemeClr val="bg1"/>
              </a:solidFill>
              <a:latin typeface="Avenir Heavy" charset="0"/>
              <a:ea typeface="Avenir Heavy" charset="0"/>
              <a:cs typeface="Avenir Heavy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71057" y="3554667"/>
            <a:ext cx="43699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latin typeface="Avenir Medium" charset="0"/>
                <a:ea typeface="Avenir Medium" charset="0"/>
                <a:cs typeface="Avenir Medium" charset="0"/>
              </a:rPr>
              <a:t>Abbiamo la possibilità di usare i social media nel tentativo di ampliare il pubblico che ci ascolta e per diffondere </a:t>
            </a:r>
            <a:r>
              <a:rPr lang="it-IT" b="1" smtClean="0">
                <a:latin typeface="Avenir Medium" charset="0"/>
                <a:ea typeface="Avenir Medium" charset="0"/>
                <a:cs typeface="Avenir Medium" charset="0"/>
              </a:rPr>
              <a:t>notizie sulla </a:t>
            </a:r>
            <a:r>
              <a:rPr lang="it-IT" b="1" dirty="0" smtClean="0">
                <a:latin typeface="Avenir Medium" charset="0"/>
                <a:ea typeface="Avenir Medium" charset="0"/>
                <a:cs typeface="Avenir Medium" charset="0"/>
              </a:rPr>
              <a:t>nostra esistenza.</a:t>
            </a:r>
            <a:endParaRPr lang="it-IT" b="1" dirty="0">
              <a:latin typeface="Avenir Medium" charset="0"/>
              <a:ea typeface="Avenir Medium" charset="0"/>
              <a:cs typeface="Avenir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49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4520" y="840260"/>
            <a:ext cx="5541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AVERE UNA PRESENZA ONLINE IN OGNI PIATTAFORMA SOCIAL MEDIA RICHIEDE ALCUNI DEI SEGUENTI CONCETTI RELAZIONATI CON L’ANONIMATO</a:t>
            </a:r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8253" y="2228776"/>
            <a:ext cx="543753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QUESTE PIATTAFORME RICHIEDONO I NOSTRI NOMI E COGNOMI OGNI VOLTA CHE CREIAMO UNA PAGINA SOCIAL, UN GRUPPO E OGNI ALTRA COSA INTERMEDIA PER I NOSTRI SERVIZI</a:t>
            </a:r>
            <a:r>
              <a:rPr lang="fr-F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. </a:t>
            </a: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NELL’INTERNET DI OGGI I NOSTRI DATI PERSONALI SONO COLLEZIONATI ATTRAVERSO COOKIES; COSÌ, OGNI VOLTA CHE SIAMO ONLINE, RINUNCIAMO IN QUALCHE MISURA ALLA NOSTRA PRIVACY, CON O SENZA IL NOSTRO CONSENSO</a:t>
            </a:r>
            <a:r>
              <a:rPr lang="fr-F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. </a:t>
            </a:r>
            <a:endParaRPr lang="fr-FR" sz="16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L’ANONIMATO È UN PRINCIPIO SPIRITUALE CHE SI APPLICA SIA CHE LAVORIAMO CON TV, RADIO O INTERNET;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TUTTAVIA, PROPRIO COME ALCUNI DI NOI ROMPONO IL PROPRIO ANONIMATO QUANDO FANNO PR, I SERVIZI NEI MEDIA SOCIALI POTREBBERO RICHIEDERE UNA SIMILE DISPOSIZIONE</a:t>
            </a:r>
            <a:r>
              <a:rPr lang="fr-F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78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3580" y="106580"/>
            <a:ext cx="270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FACEBOOK PROFILO UTENTE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3579" y="486083"/>
            <a:ext cx="6596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L’informazione pubblica è ogni informazione che condividiamo in pubblico, così come le informazioni del nostro profilo pubblico, o i contenuti che condividiamo su una pagina FB o in altro forum  pubblico.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11567" y="893374"/>
            <a:ext cx="4210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PUÒ ESSERE USATO PER INTERAGIRE CON MEMBRI/POTENZIALI MEMBRI;</a:t>
            </a:r>
          </a:p>
          <a:p>
            <a:r>
              <a:rPr lang="it-IT" sz="10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FACILE DA TROVARE SU FB E GOOGLE;</a:t>
            </a:r>
          </a:p>
          <a:p>
            <a:r>
              <a:rPr lang="it-IT" sz="10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INFORMA E PUÒ RAGGIUNGERE UN PUBBLICO AMPIO;</a:t>
            </a:r>
          </a:p>
          <a:p>
            <a:r>
              <a:rPr lang="it-IT" sz="1000" b="1" dirty="0" smtClean="0">
                <a:solidFill>
                  <a:srgbClr val="FF0F63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- MANCANZA DI ANONIMATO</a:t>
            </a:r>
            <a:endParaRPr lang="it-IT" sz="1000" b="1" dirty="0">
              <a:solidFill>
                <a:srgbClr val="FF0F63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4305" y="1610290"/>
            <a:ext cx="1192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PAGINA FB 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4305" y="1896231"/>
            <a:ext cx="640996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Le informazioni e i post sono pubblici e generalmente disponibili per chiunque su Facebook. Chiunque può mettere un “mi piace” su una pagina per connettersi con essa e ricevere i suoi aggiornamenti. Non c’è limite al numero di persone che possono mettere “mi piace” su una pagina.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655" y="2430456"/>
            <a:ext cx="62550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ORARI DELLE RIUNIONI, INFORMAZIONI DI BASE SULLA FRATELLANZA;</a:t>
            </a:r>
          </a:p>
          <a:p>
            <a:r>
              <a:rPr lang="it-IT" sz="10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STRUMENTO EFFICACE PER INFORMARE MEMBRI/POTENZIALI MEMBRI SUL PROGRAMMA;</a:t>
            </a:r>
          </a:p>
          <a:p>
            <a:pPr>
              <a:buFontTx/>
              <a:buChar char="-"/>
            </a:pPr>
            <a:r>
              <a:rPr lang="it-IT" sz="1000" b="1" dirty="0" smtClean="0">
                <a:solidFill>
                  <a:srgbClr val="FF0F63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 “MI PIACE” E COMMENTI SONO PUBBLICI;</a:t>
            </a:r>
          </a:p>
          <a:p>
            <a:pPr>
              <a:buFontTx/>
              <a:buChar char="-"/>
            </a:pPr>
            <a:r>
              <a:rPr lang="it-IT" sz="1000" b="1" dirty="0" smtClean="0">
                <a:solidFill>
                  <a:srgbClr val="FF0F63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 MANCANZA DI ANONIMATO</a:t>
            </a:r>
            <a:endParaRPr lang="it-IT" sz="1000" b="1" dirty="0">
              <a:solidFill>
                <a:srgbClr val="FF0F63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579" y="3070810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EVENTI FB 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5732" y="3432065"/>
            <a:ext cx="42674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EVENTI PRIVATI: visibili solo alle persone che sono invitate. </a:t>
            </a:r>
          </a:p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EVENTI PUBBLICI: visibili a tutti dentro e fuori Facebook (foto, post.. ).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5994" y="3919815"/>
            <a:ext cx="1526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GRUPPI FB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5993" y="4261342"/>
            <a:ext cx="13463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unirsi?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75278" y="4282548"/>
            <a:ext cx="90947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609078" y="4315184"/>
            <a:ext cx="1047750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SOLO PER INVITO</a:t>
            </a:r>
            <a:endParaRPr lang="it-IT" sz="10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96850" y="4535652"/>
            <a:ext cx="2550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vedere il nome del gruppo?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9880" y="4722021"/>
            <a:ext cx="25158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vedere chi c’è nel gruppo?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96849" y="4910302"/>
            <a:ext cx="28971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vedere la descrizione del gruppo?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6849" y="5100802"/>
            <a:ext cx="2432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vedere i tag del gruppo?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96850" y="5278602"/>
            <a:ext cx="3467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vedere cosa postano I membri nel gruppo?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6850" y="5462752"/>
            <a:ext cx="3467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trovare il gruppo nella ricerca?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6850" y="5644357"/>
            <a:ext cx="34957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 può vedere news feed sul gruppo?</a:t>
            </a:r>
            <a:endParaRPr lang="it-IT" sz="12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00441" y="4557215"/>
            <a:ext cx="860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07384" y="4761799"/>
            <a:ext cx="9303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907384" y="5124019"/>
            <a:ext cx="860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98602" y="4945286"/>
            <a:ext cx="9303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97860" y="5300044"/>
            <a:ext cx="860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834218" y="4557215"/>
            <a:ext cx="696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706110" y="4755609"/>
            <a:ext cx="9161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31760" y="4946708"/>
            <a:ext cx="901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849717" y="5493530"/>
            <a:ext cx="7013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727870" y="5681808"/>
            <a:ext cx="89612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82476" y="5638330"/>
            <a:ext cx="896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682476" y="5462752"/>
            <a:ext cx="896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682476" y="5281614"/>
            <a:ext cx="896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682476" y="5100802"/>
            <a:ext cx="896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701525" y="4919126"/>
            <a:ext cx="8462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82476" y="4722021"/>
            <a:ext cx="896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682476" y="4528976"/>
            <a:ext cx="896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96850" y="5942978"/>
            <a:ext cx="57558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POSSONO ESSERE STRUMENTI MOLTO UTILI PER COMUNICARE EVENTI DI NA;</a:t>
            </a:r>
          </a:p>
          <a:p>
            <a:r>
              <a:rPr lang="it-IT" sz="11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PER CONDIVIDERE ESPERIENZA, FORZA E SPERANZA;</a:t>
            </a:r>
          </a:p>
          <a:p>
            <a:r>
              <a:rPr lang="it-IT" sz="1100" b="1" dirty="0" smtClean="0">
                <a:solidFill>
                  <a:srgbClr val="1E8A1C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+ PER FAVORIRE I LEGAMI NELLA FRATELLANZA;</a:t>
            </a:r>
          </a:p>
          <a:p>
            <a:r>
              <a:rPr lang="it-IT" sz="1100" b="1" dirty="0" smtClean="0">
                <a:solidFill>
                  <a:srgbClr val="FF0F63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- NON UTILI NEL LAVORO DI UN COMITATO (ORDINE DEI POST, COMMENTI</a:t>
            </a:r>
            <a:r>
              <a:rPr lang="it-IT" sz="1100" b="1" dirty="0">
                <a:solidFill>
                  <a:srgbClr val="FF0F63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 </a:t>
            </a:r>
            <a:r>
              <a:rPr lang="it-IT" sz="1100" b="1" dirty="0" smtClean="0">
                <a:solidFill>
                  <a:srgbClr val="FF0F63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ECC.).</a:t>
            </a:r>
            <a:endParaRPr lang="it-IT" sz="1100" b="1" dirty="0">
              <a:solidFill>
                <a:srgbClr val="FF0F63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3904206" y="5486203"/>
            <a:ext cx="726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07384" y="3948506"/>
            <a:ext cx="909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APERTI</a:t>
            </a:r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28969" y="3938544"/>
            <a:ext cx="909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CHIUSI</a:t>
            </a:r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 flipH="1">
            <a:off x="5803510" y="3940313"/>
            <a:ext cx="853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SEGRETI</a:t>
            </a:r>
            <a:endParaRPr lang="it-IT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51384" y="5672492"/>
            <a:ext cx="746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728068" y="5305575"/>
            <a:ext cx="89677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706110" y="5129032"/>
            <a:ext cx="9668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9" name="Rectangle 40"/>
          <p:cNvSpPr/>
          <p:nvPr/>
        </p:nvSpPr>
        <p:spPr>
          <a:xfrm>
            <a:off x="4834218" y="4308385"/>
            <a:ext cx="6966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>
                <a:solidFill>
                  <a:srgbClr val="000000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</a:t>
            </a:r>
            <a:endParaRPr lang="it-IT" sz="900" b="1" dirty="0">
              <a:solidFill>
                <a:srgbClr val="000000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23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86827" y="4478868"/>
            <a:ext cx="28885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ADOBE CONNECT</a:t>
            </a:r>
            <a:endParaRPr lang="it-IT" sz="22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04468" y="5195339"/>
            <a:ext cx="288854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PROGRAMMA PER CONFERENZE SUL WEB, CONSENTE RIUNIONI ONLINE A “FULL IMMERSION” PER PICCOLI GRUPPI DI COLLABORAZIONE, CLASSI VIRTUALI E SEMINARI SU LARGA SCALA. </a:t>
            </a:r>
          </a:p>
          <a:p>
            <a:endParaRPr lang="it-IT" sz="1100" b="1" dirty="0" smtClean="0"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pPr marL="171450" indent="-171450">
              <a:buSzPct val="120000"/>
              <a:buFont typeface=".AppleSystemUIFont" charset="-120"/>
              <a:buChar char="-"/>
            </a:pPr>
            <a:r>
              <a:rPr lang="it-IT" sz="1100" b="1" dirty="0" smtClean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LICENZA RELATIVAMENTE COSTOSA</a:t>
            </a:r>
            <a:endParaRPr lang="it-IT" sz="110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47479" y="168176"/>
            <a:ext cx="2888546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GOOGLE</a:t>
            </a:r>
          </a:p>
          <a:p>
            <a:pPr algn="ctr">
              <a:lnSpc>
                <a:spcPct val="80000"/>
              </a:lnSpc>
            </a:pPr>
            <a:r>
              <a:rPr lang="it-IT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HANGOUTS</a:t>
            </a:r>
            <a:endParaRPr lang="it-IT" sz="32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47479" y="5237486"/>
            <a:ext cx="288854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L’ARCHIVIAZIONE ONLINE DI MATERIALI Può ESSERE UNO STRUMENTO MOLTO EFFICACE PER CONDIVIDERE MATERIALI DI SERVIZIO, REGISTRAZIONI DI INTERVENTI E ARCHIVIARE PROMO E MATERIALI DI SEMINARI.</a:t>
            </a:r>
          </a:p>
          <a:p>
            <a:endParaRPr lang="it-IT" sz="1100" b="1" dirty="0"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r>
              <a:rPr lang="it-IT" sz="110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Si può scegliere tra diverse modalità sulla base di esigenze specifiche.</a:t>
            </a:r>
            <a:endParaRPr lang="it-IT" sz="1100" b="1" dirty="0"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endParaRPr lang="it-IT" sz="110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47479" y="1068329"/>
            <a:ext cx="28885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5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PUÒ ESSERE USATO PER CHIAMATE DI GRUPPO IN VOCE E/OVIDEO, PER CONDIVIDERE LO SCHERMO, ORGANIZZARE WORKSHOPS O WEBINAR.</a:t>
            </a:r>
            <a:endParaRPr lang="it-IT" sz="105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04284" y="1797529"/>
            <a:ext cx="270015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FAVORISCE UNA FACILE COMUNICAZIONE PER IL LAVORO DI QUALUNQUE COMITATO O STRUTTURA DI SERVIZIO;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COMUNICAZIONE AUDIO/VIDEO: MENO INCOMPRENSIONI CHE CON EMAIL</a:t>
            </a: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DISPONIBILE SU TELEFONI, TABLETS, COMPUTERS</a:t>
            </a: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GRATIS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endParaRPr lang="it-IT" sz="1100" b="1" dirty="0">
              <a:solidFill>
                <a:srgbClr val="1E8A1C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pPr marL="171450" indent="-171450">
              <a:buSzPct val="120000"/>
              <a:buFont typeface=".AppleSystemUIFont" charset="-120"/>
              <a:buChar char="-"/>
            </a:pPr>
            <a:r>
              <a:rPr lang="it-IT" sz="1100" b="1" dirty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LIMITATA A 10 PARTICIPANTI;</a:t>
            </a:r>
          </a:p>
          <a:p>
            <a:pPr marL="171450" indent="-171450">
              <a:buSzPct val="120000"/>
              <a:buFont typeface=".AppleSystemUIFont" charset="-120"/>
              <a:buChar char="-"/>
            </a:pPr>
            <a:r>
              <a:rPr lang="it-IT" sz="1100" b="1" dirty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NECESSARIE SPIEGAZIONI PER INIZIARNE </a:t>
            </a:r>
            <a:r>
              <a:rPr lang="it-IT" sz="1100" b="1" dirty="0" smtClean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L’USO</a:t>
            </a:r>
            <a:endParaRPr lang="it-IT" sz="1100" b="1" dirty="0">
              <a:solidFill>
                <a:srgbClr val="FF0F63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147479" y="4396303"/>
            <a:ext cx="2888546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24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PER ARCHIVIARE</a:t>
            </a:r>
          </a:p>
          <a:p>
            <a:pPr algn="ctr">
              <a:lnSpc>
                <a:spcPct val="80000"/>
              </a:lnSpc>
            </a:pPr>
            <a:r>
              <a:rPr lang="it-IT" sz="24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E CONDIVIDERE</a:t>
            </a:r>
          </a:p>
          <a:p>
            <a:pPr algn="ctr">
              <a:lnSpc>
                <a:spcPct val="80000"/>
              </a:lnSpc>
            </a:pPr>
            <a:r>
              <a:rPr lang="en-US" sz="16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DOCUMENTI DI SERVIZIO</a:t>
            </a:r>
            <a:endParaRPr lang="en-US" sz="16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2613" y="171673"/>
            <a:ext cx="2888546" cy="896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GRUPPI</a:t>
            </a:r>
          </a:p>
          <a:p>
            <a:pPr algn="ctr">
              <a:lnSpc>
                <a:spcPct val="80000"/>
              </a:lnSpc>
            </a:pPr>
            <a:r>
              <a:rPr lang="it-I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GOOGLE</a:t>
            </a:r>
            <a:endParaRPr lang="it-IT" sz="3200" dirty="0">
              <a:solidFill>
                <a:schemeClr val="tx1">
                  <a:lumMod val="85000"/>
                  <a:lumOff val="15000"/>
                </a:schemeClr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5683" y="1071086"/>
            <a:ext cx="28885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PERMETTONO DI CREARE E PARTECIPARE A FORUM ONLINE E GRUPPI BASATI SUGLI INDIRIZZI EMAIL.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4759" y="1777183"/>
            <a:ext cx="2803886" cy="488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MAILING LIST:</a:t>
            </a:r>
          </a:p>
          <a:p>
            <a:r>
              <a:rPr lang="it-IT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Una mailing list consente agli utenti di postare dal web o via email. L’amministratore può assegnare ad ogni membro il “diritto” di scrivere a questa lista, o solo di seguire i nuovi post. Opzione molto utile per il lavoro di un comitato.</a:t>
            </a:r>
          </a:p>
          <a:p>
            <a:endParaRPr lang="it-IT" sz="1100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WEB FORUM:</a:t>
            </a:r>
          </a:p>
          <a:p>
            <a:r>
              <a:rPr lang="it-IT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Un forum web permette alle persone di interagire con il gruppo e di avere discussioni interessanti e interattive sul web. discussions on the web</a:t>
            </a:r>
            <a:r>
              <a:rPr lang="it-IT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.</a:t>
            </a:r>
          </a:p>
          <a:p>
            <a:endParaRPr lang="it-IT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FORUM DOMANDA 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/ RISPOSTA </a:t>
            </a:r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(Q&amp;A):</a:t>
            </a:r>
          </a:p>
          <a:p>
            <a:r>
              <a:rPr lang="it-IT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Un forum Q&amp;A è quello in cui i membri usano l’interfaccia utente di Google </a:t>
            </a:r>
            <a:r>
              <a:rPr lang="it-IT" sz="10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Groups</a:t>
            </a:r>
            <a:r>
              <a:rPr lang="it-IT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 principalmente per rispondere a domande di altri membri</a:t>
            </a:r>
            <a:r>
              <a:rPr lang="it-IT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. </a:t>
            </a:r>
          </a:p>
          <a:p>
            <a:endParaRPr lang="it-IT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EMAIL COLLABORATIVA:</a:t>
            </a:r>
          </a:p>
          <a:p>
            <a:r>
              <a:rPr lang="it-IT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Gli argomenti possono essere assegnati ad altri </a:t>
            </a:r>
            <a:r>
              <a:rPr lang="it-IT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membri </a:t>
            </a:r>
            <a:r>
              <a:rPr lang="it-IT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e trattati come compiti che possono essere risolti o riassegnati.</a:t>
            </a:r>
          </a:p>
          <a:p>
            <a:endParaRPr lang="it-IT" sz="1100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pPr>
              <a:lnSpc>
                <a:spcPct val="120000"/>
              </a:lnSpc>
            </a:pPr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TIPI DI PUBBLICO:</a:t>
            </a:r>
          </a:p>
          <a:p>
            <a:pPr marL="171450" indent="-171450">
              <a:lnSpc>
                <a:spcPct val="120000"/>
              </a:lnSpc>
              <a:buFont typeface="Arial" charset="0"/>
              <a:buChar char="•"/>
            </a:pPr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PUBBLICO </a:t>
            </a:r>
          </a:p>
          <a:p>
            <a:pPr marL="171450" indent="-171450">
              <a:lnSpc>
                <a:spcPct val="120000"/>
              </a:lnSpc>
              <a:buFont typeface="Arial" charset="0"/>
              <a:buChar char="•"/>
            </a:pPr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SOLO PER INVITO</a:t>
            </a:r>
          </a:p>
          <a:p>
            <a:pPr marL="171450" indent="-171450">
              <a:lnSpc>
                <a:spcPct val="120000"/>
              </a:lnSpc>
              <a:buFont typeface="Arial" charset="0"/>
              <a:buChar char="•"/>
            </a:pPr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CHIUNQUE PUÒ CHIEDERE DI 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UNIRSI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86827" y="168176"/>
            <a:ext cx="2888546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Conferenze</a:t>
            </a:r>
          </a:p>
          <a:p>
            <a:pPr algn="ctr">
              <a:lnSpc>
                <a:spcPct val="80000"/>
              </a:lnSpc>
            </a:pPr>
            <a:r>
              <a:rPr lang="it-IT" sz="3200" dirty="0" smtClean="0">
                <a:latin typeface="Franklin Gothic Heavy" charset="0"/>
                <a:ea typeface="Franklin Gothic Heavy" charset="0"/>
                <a:cs typeface="Franklin Gothic Heavy" charset="0"/>
              </a:rPr>
              <a:t>SKYPE</a:t>
            </a:r>
            <a:endParaRPr lang="it-IT" sz="3200" dirty="0"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22110" y="1068328"/>
            <a:ext cx="28885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05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PUÒ ESSERE USATO PER CHIAMATE DI GRUPPO IN VOCE E/O VIDEO, PER CONDIVIDERE LO SCHERMO, ORGANIZZARE WORKSHOPS O WEBINARS.</a:t>
            </a:r>
            <a:endParaRPr lang="it-IT" sz="105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122110" y="1777183"/>
            <a:ext cx="292382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FAVORISCE UNA FACILE COMUNICAZIONE PER IL LAVORO DI QUALUNQUE COMITATO O STRUTTURA DI SERVIZIO;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COMUNICAZIONE </a:t>
            </a:r>
            <a:r>
              <a:rPr lang="it-IT" sz="1100" b="1" dirty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AUDIO/VIDEO: MENO INCOMPRENSIONI CHE CON EMAIL;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DISPONIBILE </a:t>
            </a:r>
            <a:r>
              <a:rPr lang="it-IT" sz="1100" b="1" dirty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SU TELEFONI, TABLETS, COMPUTERS;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LA </a:t>
            </a:r>
            <a:r>
              <a:rPr lang="it-IT" sz="1100" b="1" dirty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MAGGIOR PARTE DEI MEMBRI SA COME USARLO;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FINO </a:t>
            </a:r>
            <a:r>
              <a:rPr lang="it-IT" sz="1100" b="1" dirty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A 25 </a:t>
            </a: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PARTECIPANTI;</a:t>
            </a:r>
          </a:p>
          <a:p>
            <a:pPr marL="171450" indent="-171450">
              <a:buSzPct val="120000"/>
              <a:buFont typeface=".AppleSystemUIFont" charset="-120"/>
              <a:buChar char="+"/>
            </a:pPr>
            <a:r>
              <a:rPr lang="it-IT" sz="1100" b="1" dirty="0" smtClean="0">
                <a:solidFill>
                  <a:schemeClr val="accent3">
                    <a:lumMod val="50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GRATIS</a:t>
            </a:r>
          </a:p>
          <a:p>
            <a:endParaRPr lang="it-IT" sz="1100" b="1" dirty="0">
              <a:solidFill>
                <a:srgbClr val="1E8A1C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  <a:p>
            <a:pPr marL="171450" indent="-171450">
              <a:buSzPct val="120000"/>
              <a:buFont typeface=".AppleSystemUIFont" charset="-120"/>
              <a:buChar char="-"/>
            </a:pPr>
            <a:r>
              <a:rPr lang="it-IT" sz="1100" b="1" dirty="0" smtClean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RICHIESTI </a:t>
            </a:r>
            <a:r>
              <a:rPr lang="it-IT" sz="1100" b="1" dirty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ALTI REQUISITI DI SISTEMA PER OSPITARE UNA </a:t>
            </a:r>
            <a:r>
              <a:rPr lang="it-IT" sz="1100" b="1" dirty="0" smtClean="0">
                <a:solidFill>
                  <a:srgbClr val="FF0F63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CONFERENZA</a:t>
            </a:r>
            <a:endParaRPr lang="it-IT" sz="1100" b="1" dirty="0">
              <a:solidFill>
                <a:srgbClr val="FF0F63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904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65372" y="352597"/>
            <a:ext cx="25772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6600" b="1" dirty="0" smtClean="0">
                <a:solidFill>
                  <a:srgbClr val="F91A64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NON</a:t>
            </a:r>
            <a:endParaRPr lang="it-IT" sz="6600" b="1" dirty="0">
              <a:solidFill>
                <a:srgbClr val="F91A64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2144" y="1185892"/>
            <a:ext cx="2223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solidFill>
                  <a:srgbClr val="F91A64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SONO EVENTI PUBBLICI</a:t>
            </a:r>
            <a:endParaRPr lang="it-IT" sz="2000" b="1" dirty="0">
              <a:solidFill>
                <a:srgbClr val="F91A64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18109" y="188468"/>
            <a:ext cx="2175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kern="700" dirty="0" smtClean="0">
                <a:solidFill>
                  <a:srgbClr val="F91A64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LE CONVENTION DI NA</a:t>
            </a:r>
            <a:endParaRPr lang="it-IT" sz="2000" b="1" kern="700" dirty="0">
              <a:solidFill>
                <a:srgbClr val="F91A64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3822" y="1603044"/>
            <a:ext cx="25772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bg1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EVITARE</a:t>
            </a:r>
            <a:endParaRPr lang="it-IT" sz="4400" b="1" dirty="0">
              <a:solidFill>
                <a:schemeClr val="bg1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13659" y="2336999"/>
            <a:ext cx="2528943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it-IT" sz="1200" b="1" dirty="0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Di fare foto durante le riunioni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it-IT" sz="1200" b="1" dirty="0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Di fare foto a BAMBINI.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it-IT" sz="1200" b="1" dirty="0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Rispettare chi NON VUOLE essere fotografato.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it-IT" sz="1200" b="1" dirty="0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Foto in cui ci siano loghi di NA.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it-IT" sz="1200" b="1" dirty="0" err="1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Taggare</a:t>
            </a:r>
            <a:r>
              <a:rPr lang="it-IT" sz="1200" b="1" dirty="0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 persone in fotografia che possano essere viste come collegate a NA.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it-IT" sz="1200" b="1" dirty="0" smtClean="0">
                <a:solidFill>
                  <a:schemeClr val="bg1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Pubblicare su siti e social media foto di persone che NON SANNO di essere pubblicate e/o non sono d’accordo.</a:t>
            </a:r>
            <a:endParaRPr lang="it-IT" sz="1200" b="1" dirty="0">
              <a:solidFill>
                <a:schemeClr val="bg1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344" y="5098534"/>
            <a:ext cx="18139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500" b="1" dirty="0" smtClean="0">
                <a:latin typeface="Avenir Next Condensed Medium" charset="0"/>
                <a:ea typeface="Avenir Next Condensed Medium" charset="0"/>
                <a:cs typeface="Avenir Next Condensed Medium" charset="0"/>
              </a:rPr>
              <a:t>ALCUNI SUGGERIMENTI</a:t>
            </a:r>
            <a:endParaRPr lang="it-IT" sz="1500" b="1" dirty="0"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70469" y="5348585"/>
            <a:ext cx="75120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STUDIARE posti specifici per fare e ricevere fotografie (sfondo con il logo della convention ecc.);</a:t>
            </a:r>
            <a:endParaRPr lang="it-IT" sz="1100" b="1" dirty="0">
              <a:solidFill>
                <a:srgbClr val="000000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70469" y="5537140"/>
            <a:ext cx="75120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CHIEDERE il permesso per pubblicare fotografie;</a:t>
            </a:r>
            <a:endParaRPr lang="it-IT" sz="1100" b="1" dirty="0">
              <a:solidFill>
                <a:srgbClr val="000000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70469" y="5739484"/>
            <a:ext cx="75120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RICORDARE ai membri di proteggersi reciprocamente l’anonimato e la privacy online;</a:t>
            </a:r>
            <a:endParaRPr lang="it-IT" sz="1100" b="1" dirty="0">
              <a:solidFill>
                <a:srgbClr val="000000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0469" y="5927010"/>
            <a:ext cx="72213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Fare in modo che più di </a:t>
            </a:r>
            <a:r>
              <a:rPr lang="it-IT" sz="1100" b="1" dirty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una persona </a:t>
            </a:r>
            <a:r>
              <a:rPr lang="it-IT" sz="110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del comitato scriva i post e monitorare le attività nei social media per aiutarci l’un l’altro a seguire le Tradizioni di NA e i regolamenti sui social media;</a:t>
            </a:r>
            <a:endParaRPr lang="it-IT" sz="1100" b="1" dirty="0">
              <a:solidFill>
                <a:srgbClr val="000000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70469" y="6257844"/>
            <a:ext cx="75120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Rimuovere ogni commento che rompe la confidenza o quelli che non sono allineati con le nostre Tradizioni.</a:t>
            </a:r>
            <a:endParaRPr lang="it-IT" sz="1100" b="1" dirty="0">
              <a:solidFill>
                <a:srgbClr val="000000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8" y="5452475"/>
            <a:ext cx="63500" cy="63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8" y="5635537"/>
            <a:ext cx="63500" cy="635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8" y="5842345"/>
            <a:ext cx="63500" cy="635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8" y="6035303"/>
            <a:ext cx="63500" cy="635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8" y="6373400"/>
            <a:ext cx="63500" cy="635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51335" y="276071"/>
            <a:ext cx="2695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COSA FARE</a:t>
            </a:r>
            <a:endParaRPr lang="it-IT" sz="28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52580" y="973361"/>
            <a:ext cx="19365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chiedere SEMPRE alle 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persone il consenso per fare loro fotografie.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24328" y="1441584"/>
            <a:ext cx="1793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... PUBBLICARE FOTO:</a:t>
            </a:r>
          </a:p>
          <a:p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SUI SOCIAL MEDIA</a:t>
            </a:r>
            <a:endParaRPr lang="it-IT" sz="16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71128" y="2022911"/>
            <a:ext cx="188250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chiedere SEMPRE alle persone 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il consenso </a:t>
            </a:r>
            <a:r>
              <a:rPr lang="it-IT" sz="11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per postare foto sui</a:t>
            </a:r>
            <a:endParaRPr lang="it-IT" sz="1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social media.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48775" y="2656465"/>
            <a:ext cx="145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MOSTRARE le foto prima di pubblicarle.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25519" y="3085747"/>
            <a:ext cx="172811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NON </a:t>
            </a:r>
            <a:r>
              <a:rPr lang="it-IT" sz="1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taggare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 persone senza aver prima chiesto il permesso.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30758" y="3683091"/>
            <a:ext cx="20297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... SU UN SITO WEB O SU UNA PIATTAFORMA SOCIAL MEDIA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144055" y="4529384"/>
            <a:ext cx="15536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FORNIRE un </a:t>
            </a:r>
            <a:r>
              <a:rPr lang="it-IT" sz="11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consenso esplicito.</a:t>
            </a:r>
            <a:endParaRPr lang="it-IT" sz="1100" b="1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758" y="4542678"/>
            <a:ext cx="61381" cy="6138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39" y="3252755"/>
            <a:ext cx="63500" cy="635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39" y="2793276"/>
            <a:ext cx="63553" cy="6355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46" y="2354654"/>
            <a:ext cx="70849" cy="635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97" y="1141680"/>
            <a:ext cx="73228" cy="6350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3389553" y="2282432"/>
            <a:ext cx="22108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SCATTARE FOTO ALLA</a:t>
            </a:r>
          </a:p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ECCNA</a:t>
            </a:r>
          </a:p>
          <a:p>
            <a:pPr algn="ctr"/>
            <a:r>
              <a:rPr lang="mr-IN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…</a:t>
            </a:r>
            <a:r>
              <a:rPr lang="it-IT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o ad altri eventi NA</a:t>
            </a:r>
            <a:endParaRPr lang="it-IT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91707" y="3810361"/>
            <a:ext cx="1176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latin typeface="Avenir Next Condensed Medium" charset="0"/>
                <a:ea typeface="Avenir Next Condensed Medium" charset="0"/>
                <a:cs typeface="Avenir Next Condensed Medium" charset="0"/>
              </a:rPr>
              <a:t>BASI LEGALI</a:t>
            </a:r>
            <a:endParaRPr lang="it-IT" b="1" dirty="0"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88927" y="4124829"/>
            <a:ext cx="303617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5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È un diritto di ogni individuo poter controllare ogni utilizzo commerciale del suo nome, immagine, somiglianza e ogni altro aspetto identificante la sua identità.</a:t>
            </a:r>
          </a:p>
          <a:p>
            <a:r>
              <a:rPr lang="it-IT" sz="1050" b="1" dirty="0" smtClean="0">
                <a:solidFill>
                  <a:srgbClr val="000000"/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Pubblicare foto delle persone è un’attività soggetta a restrizioni.</a:t>
            </a:r>
            <a:endParaRPr lang="it-IT" sz="1050" b="1" dirty="0">
              <a:solidFill>
                <a:srgbClr val="000000"/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458162" y="271440"/>
            <a:ext cx="207364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SECONDO LE NOSTRE</a:t>
            </a:r>
          </a:p>
          <a:p>
            <a:pPr algn="ctr"/>
            <a:r>
              <a:rPr lang="it-IT" sz="240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TRADIZIONI</a:t>
            </a:r>
            <a:endParaRPr lang="it-IT" sz="240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146571" y="956416"/>
            <a:ext cx="2893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rgbClr val="000000"/>
                </a:solidFill>
                <a:latin typeface="Abadi MT Condensed Light" charset="0"/>
                <a:ea typeface="Abadi MT Condensed Light" charset="0"/>
                <a:cs typeface="Abadi MT Condensed Light" charset="0"/>
              </a:rPr>
              <a:t>Siamo personalmente responsabili per il mantenimento dell’anonimato nelle nostre attività online – sia il nostro proprio anonimato sia quello dei membri con cui interagiamo online.</a:t>
            </a:r>
            <a:endParaRPr lang="it-IT" sz="1200" b="1" dirty="0">
              <a:solidFill>
                <a:srgbClr val="000000"/>
              </a:solidFill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90907" y="1688965"/>
            <a:ext cx="5833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200" b="1" dirty="0" smtClean="0">
                <a:solidFill>
                  <a:schemeClr val="bg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CONCLUSIONI</a:t>
            </a:r>
            <a:endParaRPr lang="it-IT" sz="7200" b="1" dirty="0">
              <a:solidFill>
                <a:schemeClr val="bg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3503" y="3226515"/>
            <a:ext cx="5428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latin typeface="Avenir Next Condensed" charset="0"/>
                <a:ea typeface="Avenir Next Condensed" charset="0"/>
                <a:cs typeface="Avenir Next Condensed" charset="0"/>
              </a:rPr>
              <a:t>QUANDO È IN GIOCO L’IMMAGINE PUBBLICA DI NA E L’ANONIMATO E LA PRIVACY DEI SUOI MEMBRI, È FONDAMENTALE CHE CHI DI NOI SCEGLIE DI USARE I MEDIA SOCIALI METTA UNA GRANDE ATTENZIONE NEL FARLO.</a:t>
            </a:r>
            <a:endParaRPr lang="it-IT" sz="1600" b="1" dirty="0"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9070" y="5361617"/>
            <a:ext cx="57277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latin typeface="Abadi MT Condensed Light" charset="0"/>
                <a:ea typeface="Abadi MT Condensed Light" charset="0"/>
                <a:cs typeface="Abadi MT Condensed Light" charset="0"/>
              </a:rPr>
              <a:t>*Opuscolo di servizio “I Social Media e i nostri principi guida”</a:t>
            </a:r>
            <a:endParaRPr lang="it-IT" sz="1600" b="1" dirty="0">
              <a:latin typeface="Abadi MT Condensed Light" charset="0"/>
              <a:ea typeface="Abadi MT Condensed Light" charset="0"/>
              <a:cs typeface="Abadi MT Condensed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96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4147" y="994768"/>
            <a:ext cx="8044406" cy="104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ENUNCIATO</a:t>
            </a:r>
          </a:p>
          <a:p>
            <a:pPr algn="ctr">
              <a:spcBef>
                <a:spcPts val="600"/>
              </a:spcBef>
            </a:pPr>
            <a:r>
              <a:rPr lang="it-IT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Heavy" charset="0"/>
                <a:ea typeface="Franklin Gothic Heavy" charset="0"/>
                <a:cs typeface="Franklin Gothic Heavy" charset="0"/>
              </a:rPr>
              <a:t>PER GLI EVENTI IN NA</a:t>
            </a:r>
            <a:endParaRPr lang="it-IT" sz="2800" b="1" dirty="0">
              <a:solidFill>
                <a:schemeClr val="tx1">
                  <a:lumMod val="85000"/>
                  <a:lumOff val="15000"/>
                </a:schemeClr>
              </a:solidFill>
              <a:latin typeface="Franklin Gothic Heavy" charset="0"/>
              <a:ea typeface="Franklin Gothic Heavy" charset="0"/>
              <a:cs typeface="Franklin Gothic Heavy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3872" y="2155908"/>
            <a:ext cx="697599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lang="it-IT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Riconosciamo che è una pratica comune per i membri di fare foto e video negli eventi NA e postarli sui loro social networks. 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lang="it-IT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Crediamo che questo non sia in conflitto con le nostre tradizioni fintanto che siano per il piacere dei membri e non siano disponibili a tutto il pubblico. 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lang="it-IT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Consideriamo i nostri principi guida e l’anonimato degli altri mentre condividiamo foto e video negli eventi di NA.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lang="it-IT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ondensed Medium" charset="0"/>
                <a:ea typeface="Avenir Next Condensed Medium" charset="0"/>
                <a:cs typeface="Avenir Next Condensed Medium" charset="0"/>
              </a:rPr>
              <a:t>Ricorda: i membri hanno la libertà di decidere, quando e fino a dove vogliono rivelare la loro identità di membri, tuttavia non si dovrebbe prendere questa decisione in nome di qualcun altro. </a:t>
            </a:r>
            <a:endParaRPr lang="it-IT" sz="2000" dirty="0">
              <a:solidFill>
                <a:schemeClr val="tx1">
                  <a:lumMod val="85000"/>
                  <a:lumOff val="15000"/>
                </a:schemeClr>
              </a:solidFill>
              <a:latin typeface="Avenir Next Condensed Medium" charset="0"/>
              <a:ea typeface="Avenir Next Condensed Medium" charset="0"/>
              <a:cs typeface="Avenir Next Condense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713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1385</Words>
  <Application>Microsoft Macintosh PowerPoint</Application>
  <PresentationFormat>Presentazione su schermo (4:3)</PresentationFormat>
  <Paragraphs>167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21" baseType="lpstr">
      <vt:lpstr>.AppleSystemUIFont</vt:lpstr>
      <vt:lpstr>Abadi MT Condensed Light</vt:lpstr>
      <vt:lpstr>Avenir Black</vt:lpstr>
      <vt:lpstr>Avenir Book</vt:lpstr>
      <vt:lpstr>Avenir Heavy</vt:lpstr>
      <vt:lpstr>Avenir Medium</vt:lpstr>
      <vt:lpstr>Avenir Next Condensed</vt:lpstr>
      <vt:lpstr>Avenir Next Condensed Medium</vt:lpstr>
      <vt:lpstr>Avenir Roman</vt:lpstr>
      <vt:lpstr>Calibri</vt:lpstr>
      <vt:lpstr>Franklin Gothic Heavy</vt:lpstr>
      <vt:lpstr>Arial</vt:lpstr>
      <vt:lpstr>Office Theme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Manager/>
  <Company/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Jelena S</dc:creator>
  <cp:keywords/>
  <dc:description/>
  <cp:lastModifiedBy>Gerardo Fallani</cp:lastModifiedBy>
  <cp:revision>69</cp:revision>
  <cp:lastPrinted>2016-10-26T06:53:38Z</cp:lastPrinted>
  <dcterms:created xsi:type="dcterms:W3CDTF">2016-02-26T14:28:22Z</dcterms:created>
  <dcterms:modified xsi:type="dcterms:W3CDTF">2016-10-26T06:53:47Z</dcterms:modified>
  <cp:category/>
</cp:coreProperties>
</file>